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76" r:id="rId3"/>
    <p:sldId id="266" r:id="rId4"/>
    <p:sldId id="274" r:id="rId5"/>
    <p:sldId id="268" r:id="rId6"/>
    <p:sldId id="263" r:id="rId7"/>
    <p:sldId id="272" r:id="rId8"/>
    <p:sldId id="282" r:id="rId9"/>
    <p:sldId id="283" r:id="rId10"/>
    <p:sldId id="284" r:id="rId11"/>
    <p:sldId id="293" r:id="rId12"/>
    <p:sldId id="287" r:id="rId13"/>
    <p:sldId id="300" r:id="rId14"/>
    <p:sldId id="291" r:id="rId15"/>
    <p:sldId id="295" r:id="rId16"/>
    <p:sldId id="292" r:id="rId17"/>
    <p:sldId id="271" r:id="rId18"/>
    <p:sldId id="275" r:id="rId19"/>
    <p:sldId id="269" r:id="rId20"/>
    <p:sldId id="270" r:id="rId21"/>
  </p:sldIdLst>
  <p:sldSz cx="12192000" cy="6858000"/>
  <p:notesSz cx="6858000" cy="9144000"/>
  <p:defaultTextStyle>
    <a:defPPr>
      <a:defRPr lang="da-DK"/>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29" autoAdjust="0"/>
    <p:restoredTop sz="80630" autoAdjust="0"/>
  </p:normalViewPr>
  <p:slideViewPr>
    <p:cSldViewPr>
      <p:cViewPr varScale="1">
        <p:scale>
          <a:sx n="68" d="100"/>
          <a:sy n="68" d="100"/>
        </p:scale>
        <p:origin x="774" y="7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D8CFCD-14E9-4585-9E67-46417C042956}" type="datetimeFigureOut">
              <a:rPr lang="da-DK" smtClean="0"/>
              <a:t>31-03-2022</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F55C15-5E96-48B2-B637-B660F6D342B3}" type="slidenum">
              <a:rPr lang="da-DK" smtClean="0"/>
              <a:t>‹nr.›</a:t>
            </a:fld>
            <a:endParaRPr lang="da-DK"/>
          </a:p>
        </p:txBody>
      </p:sp>
    </p:spTree>
    <p:extLst>
      <p:ext uri="{BB962C8B-B14F-4D97-AF65-F5344CB8AC3E}">
        <p14:creationId xmlns:p14="http://schemas.microsoft.com/office/powerpoint/2010/main" val="3358196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youtube.com/watch?v=kzgIp6eNPwc"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Start sten, saks, papir.</a:t>
            </a:r>
          </a:p>
          <a:p>
            <a:endParaRPr lang="da-DK" dirty="0"/>
          </a:p>
        </p:txBody>
      </p:sp>
      <p:sp>
        <p:nvSpPr>
          <p:cNvPr id="4" name="Pladsholder til slidenummer 3"/>
          <p:cNvSpPr>
            <a:spLocks noGrp="1"/>
          </p:cNvSpPr>
          <p:nvPr>
            <p:ph type="sldNum" sz="quarter" idx="5"/>
          </p:nvPr>
        </p:nvSpPr>
        <p:spPr/>
        <p:txBody>
          <a:bodyPr/>
          <a:lstStyle/>
          <a:p>
            <a:fld id="{E2F55C15-5E96-48B2-B637-B660F6D342B3}" type="slidenum">
              <a:rPr lang="da-DK" smtClean="0"/>
              <a:t>1</a:t>
            </a:fld>
            <a:endParaRPr lang="da-DK"/>
          </a:p>
        </p:txBody>
      </p:sp>
    </p:spTree>
    <p:extLst>
      <p:ext uri="{BB962C8B-B14F-4D97-AF65-F5344CB8AC3E}">
        <p14:creationId xmlns:p14="http://schemas.microsoft.com/office/powerpoint/2010/main" val="11566381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nSpc>
                <a:spcPct val="115000"/>
              </a:lnSpc>
              <a:spcAft>
                <a:spcPts val="800"/>
              </a:spcAft>
            </a:pPr>
            <a:r>
              <a:rPr lang="da-DK" sz="1000" b="1" dirty="0">
                <a:effectLst/>
                <a:latin typeface="Arial" panose="020B0604020202020204" pitchFamily="34" charset="0"/>
                <a:ea typeface="Calibri" panose="020F0502020204030204" pitchFamily="34" charset="0"/>
                <a:cs typeface="Arial" panose="020B0604020202020204" pitchFamily="34" charset="0"/>
              </a:rPr>
              <a:t>Planche 3</a:t>
            </a:r>
            <a:endParaRPr lang="da-DK" sz="10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800"/>
              </a:spcAft>
            </a:pPr>
            <a:r>
              <a:rPr lang="da-DK" sz="1000" dirty="0">
                <a:effectLst/>
                <a:latin typeface="Arial" panose="020B0604020202020204" pitchFamily="34" charset="0"/>
                <a:ea typeface="Calibri" panose="020F0502020204030204" pitchFamily="34" charset="0"/>
                <a:cs typeface="Arial" panose="020B0604020202020204" pitchFamily="34" charset="0"/>
              </a:rPr>
              <a:t>Sundhedsaftalen hviler på 3 ben – som er aftalens visioner:</a:t>
            </a:r>
            <a:endParaRPr lang="da-DK" sz="10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800"/>
              </a:spcAft>
            </a:pPr>
            <a:r>
              <a:rPr lang="da-DK" sz="1000" i="1" dirty="0">
                <a:effectLst/>
                <a:latin typeface="Arial" panose="020B0604020202020204" pitchFamily="34" charset="0"/>
                <a:ea typeface="Calibri" panose="020F0502020204030204" pitchFamily="34" charset="0"/>
                <a:cs typeface="Arial" panose="020B0604020202020204" pitchFamily="34" charset="0"/>
              </a:rPr>
              <a:t>Det første ben er ”Vi samarbejder om forebyggelse” –</a:t>
            </a:r>
            <a:r>
              <a:rPr lang="da-DK" sz="1000" dirty="0">
                <a:effectLst/>
                <a:latin typeface="Arial" panose="020B0604020202020204" pitchFamily="34" charset="0"/>
                <a:ea typeface="Calibri" panose="020F0502020204030204" pitchFamily="34" charset="0"/>
                <a:cs typeface="Arial" panose="020B0604020202020204" pitchFamily="34" charset="0"/>
              </a:rPr>
              <a:t> som handler om, at forebyggelse er et fælles ansvar i Region Syddanmark. Med sundhedsaftalen ønsker vi at skabe flere sunde leveår for de syddanske borgere.</a:t>
            </a:r>
            <a:endParaRPr lang="da-DK" sz="10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800"/>
              </a:spcAft>
            </a:pPr>
            <a:r>
              <a:rPr lang="da-DK" sz="1000" dirty="0">
                <a:effectLst/>
                <a:latin typeface="Arial" panose="020B0604020202020204" pitchFamily="34" charset="0"/>
                <a:ea typeface="Calibri" panose="020F0502020204030204" pitchFamily="34" charset="0"/>
                <a:cs typeface="Arial" panose="020B0604020202020204" pitchFamily="34" charset="0"/>
              </a:rPr>
              <a:t>På den måde skal sygehuse, kommuner og almen praksis samarbejde om at opspore, henvise til og gennemføre forebyggelsestilbud, så borgerne undgår sygdom eller at deres sygdom forværres.</a:t>
            </a:r>
            <a:endParaRPr lang="da-DK" sz="10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800"/>
              </a:spcAft>
            </a:pPr>
            <a:r>
              <a:rPr lang="da-DK" sz="1000" dirty="0">
                <a:effectLst/>
                <a:latin typeface="Arial" panose="020B0604020202020204" pitchFamily="34" charset="0"/>
                <a:ea typeface="Calibri" panose="020F0502020204030204" pitchFamily="34" charset="0"/>
                <a:cs typeface="Arial" panose="020B0604020202020204" pitchFamily="34" charset="0"/>
              </a:rPr>
              <a:t>Der er særligt fokus på:</a:t>
            </a:r>
            <a:endParaRPr lang="da-DK" sz="1000" dirty="0">
              <a:effectLst/>
              <a:latin typeface="Arial" panose="020B0604020202020204" pitchFamily="34" charset="0"/>
              <a:ea typeface="Calibri" panose="020F050202020403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o"/>
            </a:pPr>
            <a:r>
              <a:rPr lang="da-DK" sz="1000" u="sng" dirty="0">
                <a:effectLst/>
                <a:latin typeface="Arial" panose="020B0604020202020204" pitchFamily="34" charset="0"/>
                <a:ea typeface="Calibri" panose="020F0502020204030204" pitchFamily="34" charset="0"/>
                <a:cs typeface="Arial" panose="020B0604020202020204" pitchFamily="34" charset="0"/>
              </a:rPr>
              <a:t>Et røgfrit Syddanmark</a:t>
            </a:r>
            <a:r>
              <a:rPr lang="da-DK" sz="1000" u="sng"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endParaRPr lang="da-DK" sz="10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15000"/>
              </a:lnSpc>
              <a:buFont typeface="Courier New" panose="02070309020205020404" pitchFamily="49" charset="0"/>
              <a:buChar char="o"/>
            </a:pPr>
            <a:r>
              <a:rPr lang="da-DK"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F.eks. har Billund Kommune besluttet at blive partnere i Røgfri Fremtid. Det vil Margrethe komme nærmere ind på senere.</a:t>
            </a:r>
            <a:endParaRPr lang="da-DK" sz="1000" dirty="0">
              <a:effectLst/>
              <a:latin typeface="Arial" panose="020B0604020202020204" pitchFamily="34" charset="0"/>
              <a:ea typeface="Calibri" panose="020F050202020403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o"/>
            </a:pPr>
            <a:r>
              <a:rPr lang="da-DK" sz="1000" u="sng" dirty="0">
                <a:effectLst/>
                <a:latin typeface="Arial" panose="020B0604020202020204" pitchFamily="34" charset="0"/>
                <a:ea typeface="Calibri" panose="020F0502020204030204" pitchFamily="34" charset="0"/>
                <a:cs typeface="Arial" panose="020B0604020202020204" pitchFamily="34" charset="0"/>
              </a:rPr>
              <a:t>Færre overvægtige</a:t>
            </a:r>
            <a:endParaRPr lang="da-DK" sz="10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15000"/>
              </a:lnSpc>
              <a:buFont typeface="Courier New" panose="02070309020205020404" pitchFamily="49" charset="0"/>
              <a:buChar char="o"/>
            </a:pPr>
            <a:r>
              <a:rPr lang="da-DK"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F.eks. har Billund Kommune livsstilstilbud – og der er godkendt handleplaner for mad og måltider på skoler og idræts- og fritidscentre</a:t>
            </a:r>
            <a:endParaRPr lang="da-DK" sz="1000" dirty="0">
              <a:effectLst/>
              <a:latin typeface="Arial" panose="020B0604020202020204" pitchFamily="34" charset="0"/>
              <a:ea typeface="Calibri" panose="020F050202020403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o"/>
            </a:pPr>
            <a:r>
              <a:rPr lang="da-DK" sz="1000" u="sng" dirty="0">
                <a:effectLst/>
                <a:latin typeface="Arial" panose="020B0604020202020204" pitchFamily="34" charset="0"/>
                <a:ea typeface="Calibri" panose="020F0502020204030204" pitchFamily="34" charset="0"/>
                <a:cs typeface="Arial" panose="020B0604020202020204" pitchFamily="34" charset="0"/>
              </a:rPr>
              <a:t>Mental trivsel og sundhed blandt børn og unge</a:t>
            </a:r>
            <a:endParaRPr lang="da-DK" sz="10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15000"/>
              </a:lnSpc>
              <a:spcAft>
                <a:spcPts val="800"/>
              </a:spcAft>
              <a:buFont typeface="Courier New" panose="02070309020205020404" pitchFamily="49" charset="0"/>
              <a:buChar char="o"/>
            </a:pPr>
            <a:r>
              <a:rPr lang="da-DK"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Det er noget man arbejdet med på forskellig vis inden for de forskellige forvaltningsområder.</a:t>
            </a:r>
            <a:endParaRPr lang="da-DK" sz="10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800"/>
              </a:spcAft>
            </a:pPr>
            <a:r>
              <a:rPr lang="da-DK" sz="1000" i="1" dirty="0">
                <a:effectLst/>
                <a:latin typeface="Arial" panose="020B0604020202020204" pitchFamily="34" charset="0"/>
                <a:ea typeface="Calibri" panose="020F0502020204030204" pitchFamily="34" charset="0"/>
                <a:cs typeface="Arial" panose="020B0604020202020204" pitchFamily="34" charset="0"/>
              </a:rPr>
              <a:t>- - - - - - - - - - - - - - - - - - - - - - - - - - - - - - - - - - - - - - - - - - - - - - - - - - - - - - - - - - - - - - - - - - - - - - </a:t>
            </a:r>
            <a:endParaRPr lang="da-DK" sz="10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800"/>
              </a:spcAft>
            </a:pPr>
            <a:r>
              <a:rPr lang="da-DK" sz="1000" dirty="0">
                <a:effectLst/>
                <a:latin typeface="Arial" panose="020B0604020202020204" pitchFamily="34" charset="0"/>
                <a:ea typeface="Calibri" panose="020F0502020204030204" pitchFamily="34" charset="0"/>
                <a:cs typeface="Arial" panose="020B0604020202020204" pitchFamily="34" charset="0"/>
              </a:rPr>
              <a:t>Det andet ben er</a:t>
            </a:r>
            <a:r>
              <a:rPr lang="da-DK" sz="1000" i="1" dirty="0">
                <a:effectLst/>
                <a:latin typeface="Arial" panose="020B0604020202020204" pitchFamily="34" charset="0"/>
                <a:ea typeface="Calibri" panose="020F0502020204030204" pitchFamily="34" charset="0"/>
                <a:cs typeface="Arial" panose="020B0604020202020204" pitchFamily="34" charset="0"/>
              </a:rPr>
              <a:t> ”Vi arbejder for bedre overgange”</a:t>
            </a:r>
            <a:r>
              <a:rPr lang="da-DK" sz="1000" dirty="0">
                <a:effectLst/>
                <a:latin typeface="Arial" panose="020B0604020202020204" pitchFamily="34" charset="0"/>
                <a:ea typeface="Calibri" panose="020F0502020204030204" pitchFamily="34" charset="0"/>
                <a:cs typeface="Arial" panose="020B0604020202020204" pitchFamily="34" charset="0"/>
              </a:rPr>
              <a:t> – som handler om at vi med sundhedsaftalen vil bygge videre på det eksisterende samarbejde for at skabe sammenhæng, tryghed, nærhed og kvalitet for borgerne i Syddanmark. </a:t>
            </a:r>
            <a:endParaRPr lang="da-DK" sz="10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800"/>
              </a:spcAft>
            </a:pPr>
            <a:r>
              <a:rPr lang="da-DK" sz="1000" dirty="0">
                <a:effectLst/>
                <a:latin typeface="Arial" panose="020B0604020202020204" pitchFamily="34" charset="0"/>
                <a:ea typeface="Calibri" panose="020F0502020204030204" pitchFamily="34" charset="0"/>
                <a:cs typeface="Arial" panose="020B0604020202020204" pitchFamily="34" charset="0"/>
              </a:rPr>
              <a:t>Noget af det man arbejder med for at skabe glidende overgange mellem sektorerne er samarbejdsaftaler som f.eks. IV-aftalen.</a:t>
            </a:r>
            <a:endParaRPr lang="da-DK" sz="10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800"/>
              </a:spcAft>
            </a:pPr>
            <a:r>
              <a:rPr lang="da-DK" sz="1000" dirty="0">
                <a:effectLst/>
                <a:latin typeface="Arial" panose="020B0604020202020204" pitchFamily="34" charset="0"/>
                <a:ea typeface="Calibri" panose="020F0502020204030204" pitchFamily="34" charset="0"/>
                <a:cs typeface="Arial" panose="020B0604020202020204" pitchFamily="34" charset="0"/>
              </a:rPr>
              <a:t>Inden for dette visionsområde er der særligt fokus på:</a:t>
            </a:r>
            <a:endParaRPr lang="da-DK" sz="10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15000"/>
              </a:lnSpc>
              <a:buFont typeface="Courier New" panose="02070309020205020404" pitchFamily="49" charset="0"/>
              <a:buChar char="o"/>
            </a:pPr>
            <a:r>
              <a:rPr lang="da-DK" sz="1000" dirty="0">
                <a:effectLst/>
                <a:latin typeface="Arial" panose="020B0604020202020204" pitchFamily="34" charset="0"/>
                <a:ea typeface="Calibri" panose="020F0502020204030204" pitchFamily="34" charset="0"/>
                <a:cs typeface="Arial" panose="020B0604020202020204" pitchFamily="34" charset="0"/>
              </a:rPr>
              <a:t>Mennesker med psykiske lidelser</a:t>
            </a:r>
            <a:endParaRPr lang="da-DK" sz="10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15000"/>
              </a:lnSpc>
              <a:buFont typeface="Courier New" panose="02070309020205020404" pitchFamily="49" charset="0"/>
              <a:buChar char="o"/>
            </a:pPr>
            <a:r>
              <a:rPr lang="da-DK"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F.eks. Forløbsprogram for depression – implementering er i gang, første hold starter i Billund Kommune starter op i april.</a:t>
            </a:r>
            <a:endParaRPr lang="da-DK" sz="10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15000"/>
              </a:lnSpc>
              <a:buFont typeface="Courier New" panose="02070309020205020404" pitchFamily="49" charset="0"/>
              <a:buChar char="o"/>
            </a:pPr>
            <a:r>
              <a:rPr lang="da-DK" sz="1000" dirty="0">
                <a:effectLst/>
                <a:latin typeface="Arial" panose="020B0604020202020204" pitchFamily="34" charset="0"/>
                <a:ea typeface="Calibri" panose="020F0502020204030204" pitchFamily="34" charset="0"/>
                <a:cs typeface="Arial" panose="020B0604020202020204" pitchFamily="34" charset="0"/>
              </a:rPr>
              <a:t>Ældre borgere</a:t>
            </a:r>
            <a:endParaRPr lang="da-DK" sz="10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15000"/>
              </a:lnSpc>
              <a:buFont typeface="Courier New" panose="02070309020205020404" pitchFamily="49" charset="0"/>
              <a:buChar char="o"/>
            </a:pPr>
            <a:r>
              <a:rPr lang="da-DK" sz="1000" dirty="0">
                <a:effectLst/>
                <a:latin typeface="Arial" panose="020B0604020202020204" pitchFamily="34" charset="0"/>
                <a:ea typeface="Calibri" panose="020F0502020204030204" pitchFamily="34" charset="0"/>
                <a:cs typeface="Arial" panose="020B0604020202020204" pitchFamily="34" charset="0"/>
              </a:rPr>
              <a:t>F.eks. har Billund Kommune forskellige rehabiliteringstilbud og forebyggende hjemmebesøg til alle ældre, som er 65 år eller derover, hvor deres livssituation har ændret sig markant.</a:t>
            </a:r>
            <a:endParaRPr lang="da-DK" sz="10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15000"/>
              </a:lnSpc>
              <a:buFont typeface="Courier New" panose="02070309020205020404" pitchFamily="49" charset="0"/>
              <a:buChar char="o"/>
            </a:pPr>
            <a:r>
              <a:rPr lang="da-DK" sz="1000" dirty="0">
                <a:effectLst/>
                <a:latin typeface="Arial" panose="020B0604020202020204" pitchFamily="34" charset="0"/>
                <a:ea typeface="Calibri" panose="020F0502020204030204" pitchFamily="34" charset="0"/>
                <a:cs typeface="Arial" panose="020B0604020202020204" pitchFamily="34" charset="0"/>
              </a:rPr>
              <a:t>Mennesker med kronisk sygdom</a:t>
            </a:r>
            <a:endParaRPr lang="da-DK" sz="10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15000"/>
              </a:lnSpc>
              <a:spcAft>
                <a:spcPts val="800"/>
              </a:spcAft>
              <a:buFont typeface="Courier New" panose="02070309020205020404" pitchFamily="49" charset="0"/>
              <a:buChar char="o"/>
            </a:pPr>
            <a:r>
              <a:rPr lang="da-DK" sz="1000" dirty="0">
                <a:effectLst/>
                <a:latin typeface="Arial" panose="020B0604020202020204" pitchFamily="34" charset="0"/>
                <a:ea typeface="Calibri" panose="020F0502020204030204" pitchFamily="34" charset="0"/>
                <a:cs typeface="Arial" panose="020B0604020202020204" pitchFamily="34" charset="0"/>
              </a:rPr>
              <a:t>Det er under denne pind de forskellige forløbsprogrammer er placeret – f.eks. forløbsprogram for diabetes, KOL og hjertesygdom</a:t>
            </a:r>
            <a:endParaRPr lang="da-DK" sz="10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800"/>
              </a:spcAft>
            </a:pPr>
            <a:r>
              <a:rPr lang="da-DK" sz="1000" dirty="0">
                <a:effectLst/>
                <a:latin typeface="Arial" panose="020B0604020202020204" pitchFamily="34" charset="0"/>
                <a:ea typeface="Calibri" panose="020F0502020204030204" pitchFamily="34" charset="0"/>
                <a:cs typeface="Arial" panose="020B0604020202020204" pitchFamily="34" charset="0"/>
              </a:rPr>
              <a:t>De her borgergrupper (peg på planchen) har typisk meget kontakt med sundhedsvæsenet på tværs af både sygehus, kommune og almen praksis (peg på planche 1, trekanten). Det kunne f.eks. være Gerda, som vi mødte i filmen indledningsvist.</a:t>
            </a:r>
            <a:endParaRPr lang="da-DK" sz="10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800"/>
              </a:spcAft>
            </a:pPr>
            <a:r>
              <a:rPr lang="da-DK" sz="1000" i="1" dirty="0">
                <a:effectLst/>
                <a:latin typeface="Arial" panose="020B0604020202020204" pitchFamily="34" charset="0"/>
                <a:ea typeface="Calibri" panose="020F0502020204030204" pitchFamily="34" charset="0"/>
                <a:cs typeface="Arial" panose="020B0604020202020204" pitchFamily="34" charset="0"/>
              </a:rPr>
              <a:t> </a:t>
            </a:r>
            <a:endParaRPr lang="da-DK" sz="10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800"/>
              </a:spcAft>
            </a:pPr>
            <a:r>
              <a:rPr lang="da-DK" sz="1000" i="1" dirty="0">
                <a:effectLst/>
                <a:latin typeface="Arial" panose="020B0604020202020204" pitchFamily="34" charset="0"/>
                <a:ea typeface="Calibri" panose="020F0502020204030204" pitchFamily="34" charset="0"/>
                <a:cs typeface="Arial" panose="020B0604020202020204" pitchFamily="34" charset="0"/>
              </a:rPr>
              <a:t>- - - - - - - - - - - - - - - - - - - - - - - - - - - - - - - - - - - - - - - - - - - - - - - - - - - - - - - - - - - - - - - - - - - - - - </a:t>
            </a:r>
            <a:endParaRPr lang="da-DK" sz="10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800"/>
              </a:spcAft>
            </a:pPr>
            <a:r>
              <a:rPr lang="da-DK" sz="1000" dirty="0">
                <a:effectLst/>
                <a:latin typeface="Arial" panose="020B0604020202020204" pitchFamily="34" charset="0"/>
                <a:ea typeface="Calibri" panose="020F0502020204030204" pitchFamily="34" charset="0"/>
                <a:cs typeface="Arial" panose="020B0604020202020204" pitchFamily="34" charset="0"/>
              </a:rPr>
              <a:t>Det tredje ben er </a:t>
            </a:r>
            <a:r>
              <a:rPr lang="da-DK" sz="1000" i="1" dirty="0">
                <a:effectLst/>
                <a:latin typeface="Arial" panose="020B0604020202020204" pitchFamily="34" charset="0"/>
                <a:ea typeface="Calibri" panose="020F0502020204030204" pitchFamily="34" charset="0"/>
                <a:cs typeface="Arial" panose="020B0604020202020204" pitchFamily="34" charset="0"/>
              </a:rPr>
              <a:t>”Vi sikrer sammenhæng til uddannelsesområdet og arbejdsmarkedet”</a:t>
            </a:r>
            <a:r>
              <a:rPr lang="da-DK" sz="1000" dirty="0">
                <a:effectLst/>
                <a:latin typeface="Arial" panose="020B0604020202020204" pitchFamily="34" charset="0"/>
                <a:ea typeface="Calibri" panose="020F0502020204030204" pitchFamily="34" charset="0"/>
                <a:cs typeface="Arial" panose="020B0604020202020204" pitchFamily="34" charset="0"/>
              </a:rPr>
              <a:t>. Uddannelse og arbejde skaber identitet og et fast holdepunkt i tilværelsen. Når mennesker med fysisk eller psykisk sygdom mister tilknytningen til deres uddannelse eller arbejde, er det ofte forbundet med store personlige og økonomiske omkostninger.</a:t>
            </a:r>
            <a:endParaRPr lang="da-DK" sz="10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800"/>
              </a:spcAft>
            </a:pPr>
            <a:r>
              <a:rPr lang="da-DK" sz="1000" dirty="0">
                <a:effectLst/>
                <a:latin typeface="Arial" panose="020B0604020202020204" pitchFamily="34" charset="0"/>
                <a:ea typeface="Calibri" panose="020F0502020204030204" pitchFamily="34" charset="0"/>
                <a:cs typeface="Arial" panose="020B0604020202020204" pitchFamily="34" charset="0"/>
              </a:rPr>
              <a:t>Sundhed kan være et middel til at komme i beskæftigelse, ligesom et godt arbejde omvendt kan være sundhedsfremmende.</a:t>
            </a:r>
            <a:endParaRPr lang="da-DK" sz="10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800"/>
              </a:spcAft>
            </a:pPr>
            <a:r>
              <a:rPr lang="da-DK" sz="1000" dirty="0">
                <a:effectLst/>
                <a:latin typeface="Arial" panose="020B0604020202020204" pitchFamily="34" charset="0"/>
                <a:ea typeface="Calibri" panose="020F0502020204030204" pitchFamily="34" charset="0"/>
                <a:cs typeface="Arial" panose="020B0604020202020204" pitchFamily="34" charset="0"/>
              </a:rPr>
              <a:t>Billund Kommune har f.eks. Sund i Arbejde og IPS – som står for Individuel Planlagt job med Støtte.</a:t>
            </a:r>
            <a:endParaRPr lang="da-DK" sz="10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800"/>
              </a:spcAft>
            </a:pPr>
            <a:r>
              <a:rPr lang="da-DK" sz="1000" dirty="0">
                <a:effectLst/>
                <a:latin typeface="Arial" panose="020B0604020202020204" pitchFamily="34" charset="0"/>
                <a:ea typeface="Calibri" panose="020F0502020204030204" pitchFamily="34" charset="0"/>
                <a:cs typeface="Arial" panose="020B0604020202020204" pitchFamily="34" charset="0"/>
              </a:rPr>
              <a:t>Generelt vil I høre mere om de tilbud jeg har nævnt og mange andre på udvalgsniveau.</a:t>
            </a:r>
            <a:endParaRPr lang="da-DK" sz="1000" dirty="0">
              <a:effectLst/>
              <a:latin typeface="Arial" panose="020B0604020202020204" pitchFamily="34" charset="0"/>
              <a:ea typeface="Calibri" panose="020F0502020204030204" pitchFamily="34" charset="0"/>
              <a:cs typeface="Times New Roman" panose="02020603050405020304" pitchFamily="18" charset="0"/>
            </a:endParaRPr>
          </a:p>
          <a:p>
            <a:endParaRPr lang="da-DK" dirty="0"/>
          </a:p>
        </p:txBody>
      </p:sp>
      <p:sp>
        <p:nvSpPr>
          <p:cNvPr id="4" name="Pladsholder til slidenummer 3"/>
          <p:cNvSpPr>
            <a:spLocks noGrp="1"/>
          </p:cNvSpPr>
          <p:nvPr>
            <p:ph type="sldNum" sz="quarter" idx="5"/>
          </p:nvPr>
        </p:nvSpPr>
        <p:spPr/>
        <p:txBody>
          <a:bodyPr/>
          <a:lstStyle/>
          <a:p>
            <a:fld id="{E2F55C15-5E96-48B2-B637-B660F6D342B3}" type="slidenum">
              <a:rPr lang="da-DK" smtClean="0"/>
              <a:t>10</a:t>
            </a:fld>
            <a:endParaRPr lang="da-DK"/>
          </a:p>
        </p:txBody>
      </p:sp>
    </p:spTree>
    <p:extLst>
      <p:ext uri="{BB962C8B-B14F-4D97-AF65-F5344CB8AC3E}">
        <p14:creationId xmlns:p14="http://schemas.microsoft.com/office/powerpoint/2010/main" val="6094767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457200">
              <a:lnSpc>
                <a:spcPct val="107000"/>
              </a:lnSpc>
            </a:pPr>
            <a:r>
              <a:rPr lang="da-DK" sz="1800" dirty="0">
                <a:effectLst/>
                <a:latin typeface="Calibri" panose="020F0502020204030204" pitchFamily="34" charset="0"/>
                <a:ea typeface="Calibri" panose="020F0502020204030204" pitchFamily="34" charset="0"/>
                <a:cs typeface="Times New Roman" panose="02020603050405020304" pitchFamily="18" charset="0"/>
              </a:rPr>
              <a:t>I Billund Kommune arbejder vi med sundhed med udgangspunkt i det brede sundhedsbegreb, hvor sundhed defineres som fysisk, mental og social velbefindende og ikke kun som fravær af sygdom. </a:t>
            </a:r>
          </a:p>
          <a:p>
            <a:pPr marL="457200">
              <a:lnSpc>
                <a:spcPct val="107000"/>
              </a:lnSpc>
            </a:pPr>
            <a:r>
              <a:rPr lang="da-DK" sz="1800" dirty="0">
                <a:effectLst/>
                <a:latin typeface="Calibri" panose="020F0502020204030204" pitchFamily="34" charset="0"/>
                <a:ea typeface="Calibri" panose="020F0502020204030204" pitchFamily="34" charset="0"/>
                <a:cs typeface="Times New Roman" panose="02020603050405020304" pitchFamily="18" charset="0"/>
              </a:rPr>
              <a:t>Det er et bredt begreb, der favner alle områder i en borgers liv, og et begreb der ikke udelukkende har fokus på at motionere, spise sundt og lade være med at ryge. Men også fokuserer på det sunde i at være sammen med andre og være mentalt velbefindende.</a:t>
            </a:r>
          </a:p>
          <a:p>
            <a:pPr marL="457200">
              <a:lnSpc>
                <a:spcPct val="107000"/>
              </a:lnSpc>
              <a:spcAft>
                <a:spcPts val="800"/>
              </a:spcAft>
            </a:pPr>
            <a:r>
              <a:rPr lang="da-DK" sz="1800" dirty="0">
                <a:effectLst/>
                <a:latin typeface="Calibri" panose="020F0502020204030204" pitchFamily="34" charset="0"/>
                <a:ea typeface="Calibri" panose="020F0502020204030204" pitchFamily="34" charset="0"/>
                <a:cs typeface="Times New Roman" panose="02020603050405020304" pitchFamily="18" charset="0"/>
              </a:rPr>
              <a:t>Indenfor de enkelte områder arbejder vi med afsæt i Sundhedsstyrelsens forebyggelsespakker. </a:t>
            </a:r>
          </a:p>
          <a:p>
            <a:pPr marL="457200">
              <a:lnSpc>
                <a:spcPct val="107000"/>
              </a:lnSpc>
              <a:spcAft>
                <a:spcPts val="800"/>
              </a:spcAft>
            </a:pPr>
            <a:r>
              <a:rPr lang="da-DK" sz="1800" dirty="0">
                <a:effectLst/>
                <a:latin typeface="Calibri" panose="020F0502020204030204" pitchFamily="34" charset="0"/>
                <a:ea typeface="Calibri" panose="020F0502020204030204" pitchFamily="34" charset="0"/>
                <a:cs typeface="Times New Roman" panose="02020603050405020304" pitchFamily="18" charset="0"/>
              </a:rPr>
              <a:t>Forebyggelsespakkerne bygger på forskning indenfor de enkelte emner. </a:t>
            </a:r>
          </a:p>
          <a:p>
            <a:pPr marL="457200">
              <a:lnSpc>
                <a:spcPct val="107000"/>
              </a:lnSpc>
              <a:spcAft>
                <a:spcPts val="800"/>
              </a:spcAft>
            </a:pPr>
            <a:r>
              <a:rPr lang="da-DK" sz="1800" dirty="0">
                <a:effectLst/>
                <a:latin typeface="Calibri" panose="020F0502020204030204" pitchFamily="34" charset="0"/>
                <a:ea typeface="Calibri" panose="020F0502020204030204" pitchFamily="34" charset="0"/>
                <a:cs typeface="Times New Roman" panose="02020603050405020304" pitchFamily="18" charset="0"/>
              </a:rPr>
              <a:t>Forebyggelsespakkerne har dannet baggrunden for eksempelvis:</a:t>
            </a:r>
          </a:p>
          <a:p>
            <a:pPr marL="742950" indent="-285750">
              <a:lnSpc>
                <a:spcPct val="107000"/>
              </a:lnSpc>
              <a:spcAft>
                <a:spcPts val="800"/>
              </a:spcAft>
              <a:buFontTx/>
              <a:buChar char="-"/>
            </a:pPr>
            <a:r>
              <a:rPr lang="da-DK" sz="1800" dirty="0">
                <a:effectLst/>
                <a:latin typeface="Calibri" panose="020F0502020204030204" pitchFamily="34" charset="0"/>
                <a:ea typeface="Calibri" panose="020F0502020204030204" pitchFamily="34" charset="0"/>
                <a:cs typeface="Times New Roman" panose="02020603050405020304" pitchFamily="18" charset="0"/>
              </a:rPr>
              <a:t>Handleplan for mad og måltider i skolen og i kommunens idrætsfaciliteter, </a:t>
            </a:r>
          </a:p>
          <a:p>
            <a:pPr marL="742950" indent="-285750">
              <a:lnSpc>
                <a:spcPct val="107000"/>
              </a:lnSpc>
              <a:spcAft>
                <a:spcPts val="800"/>
              </a:spcAft>
              <a:buFontTx/>
              <a:buChar char="-"/>
            </a:pPr>
            <a:r>
              <a:rPr lang="da-DK" sz="1800" dirty="0">
                <a:effectLst/>
                <a:latin typeface="Calibri" panose="020F0502020204030204" pitchFamily="34" charset="0"/>
                <a:ea typeface="Calibri" panose="020F0502020204030204" pitchFamily="34" charset="0"/>
                <a:cs typeface="Times New Roman" panose="02020603050405020304" pitchFamily="18" charset="0"/>
              </a:rPr>
              <a:t>Tobaksindsatsen, Hygiejneplanen og </a:t>
            </a:r>
          </a:p>
          <a:p>
            <a:pPr marL="742950" indent="-285750">
              <a:lnSpc>
                <a:spcPct val="107000"/>
              </a:lnSpc>
              <a:spcAft>
                <a:spcPts val="800"/>
              </a:spcAft>
              <a:buFontTx/>
              <a:buChar char="-"/>
            </a:pPr>
            <a:r>
              <a:rPr lang="da-DK" sz="1800" dirty="0">
                <a:effectLst/>
                <a:latin typeface="Calibri" panose="020F0502020204030204" pitchFamily="34" charset="0"/>
                <a:ea typeface="Calibri" panose="020F0502020204030204" pitchFamily="34" charset="0"/>
                <a:cs typeface="Times New Roman" panose="02020603050405020304" pitchFamily="18" charset="0"/>
              </a:rPr>
              <a:t>Rusmiddelindsatsen.</a:t>
            </a:r>
          </a:p>
          <a:p>
            <a:endParaRPr lang="da-DK" dirty="0"/>
          </a:p>
        </p:txBody>
      </p:sp>
      <p:sp>
        <p:nvSpPr>
          <p:cNvPr id="4" name="Pladsholder til slidenummer 3"/>
          <p:cNvSpPr>
            <a:spLocks noGrp="1"/>
          </p:cNvSpPr>
          <p:nvPr>
            <p:ph type="sldNum" sz="quarter" idx="5"/>
          </p:nvPr>
        </p:nvSpPr>
        <p:spPr/>
        <p:txBody>
          <a:bodyPr/>
          <a:lstStyle/>
          <a:p>
            <a:fld id="{37F4F238-96BC-4D29-A4DE-3C215FB91294}" type="slidenum">
              <a:rPr lang="da-DK" smtClean="0"/>
              <a:t>11</a:t>
            </a:fld>
            <a:endParaRPr lang="da-DK"/>
          </a:p>
        </p:txBody>
      </p:sp>
    </p:spTree>
    <p:extLst>
      <p:ext uri="{BB962C8B-B14F-4D97-AF65-F5344CB8AC3E}">
        <p14:creationId xmlns:p14="http://schemas.microsoft.com/office/powerpoint/2010/main" val="42299563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457200">
              <a:lnSpc>
                <a:spcPct val="107000"/>
              </a:lnSpc>
            </a:pPr>
            <a:r>
              <a:rPr lang="da-DK" sz="1800" dirty="0">
                <a:effectLst/>
                <a:latin typeface="Calibri" panose="020F0502020204030204" pitchFamily="34" charset="0"/>
                <a:ea typeface="Calibri" panose="020F0502020204030204" pitchFamily="34" charset="0"/>
                <a:cs typeface="Times New Roman" panose="02020603050405020304" pitchFamily="18" charset="0"/>
              </a:rPr>
              <a:t>Ulighed i sundhed er et væsentligt begreb, da der ligger mange sundhedsgevinster gemt - både for den enkelte borger og for kommunen. </a:t>
            </a:r>
          </a:p>
          <a:p>
            <a:pPr marL="457200">
              <a:lnSpc>
                <a:spcPct val="107000"/>
              </a:lnSpc>
            </a:pPr>
            <a:r>
              <a:rPr lang="da-DK" sz="1800" dirty="0">
                <a:effectLst/>
                <a:latin typeface="Calibri" panose="020F0502020204030204" pitchFamily="34" charset="0"/>
                <a:ea typeface="Calibri" panose="020F0502020204030204" pitchFamily="34" charset="0"/>
                <a:cs typeface="Times New Roman" panose="02020603050405020304" pitchFamily="18" charset="0"/>
              </a:rPr>
              <a:t>Forskning viser, at de 25 procent af befolkningen, der er økonomisk dårligst stillede lever 10 år kortere end de 25 procent bedst stillede.</a:t>
            </a:r>
          </a:p>
          <a:p>
            <a:pPr marL="457200">
              <a:lnSpc>
                <a:spcPct val="107000"/>
              </a:lnSpc>
            </a:pPr>
            <a:r>
              <a:rPr lang="da-DK" sz="1800" dirty="0">
                <a:effectLst/>
                <a:latin typeface="Calibri" panose="020F0502020204030204" pitchFamily="34" charset="0"/>
                <a:ea typeface="Calibri" panose="020F0502020204030204" pitchFamily="34" charset="0"/>
                <a:cs typeface="Times New Roman" panose="02020603050405020304" pitchFamily="18" charset="0"/>
              </a:rPr>
              <a:t> </a:t>
            </a:r>
          </a:p>
          <a:p>
            <a:pPr marL="457200">
              <a:lnSpc>
                <a:spcPct val="107000"/>
              </a:lnSpc>
            </a:pPr>
            <a:r>
              <a:rPr lang="da-DK" sz="1800" dirty="0">
                <a:effectLst/>
                <a:latin typeface="Calibri" panose="020F0502020204030204" pitchFamily="34" charset="0"/>
                <a:ea typeface="Calibri" panose="020F0502020204030204" pitchFamily="34" charset="0"/>
                <a:cs typeface="Times New Roman" panose="02020603050405020304" pitchFamily="18" charset="0"/>
              </a:rPr>
              <a:t>Billedet viser tre borgere som alle får stillet samme kassehøjde til rådighed, og de vil gerne alle have mulighed for at nå æblerne på træet.</a:t>
            </a:r>
          </a:p>
          <a:p>
            <a:pPr marL="457200">
              <a:lnSpc>
                <a:spcPct val="107000"/>
              </a:lnSpc>
              <a:spcAft>
                <a:spcPts val="800"/>
              </a:spcAft>
            </a:pPr>
            <a:r>
              <a:rPr lang="da-DK" sz="1800" dirty="0">
                <a:effectLst/>
                <a:latin typeface="Calibri" panose="020F0502020204030204" pitchFamily="34" charset="0"/>
                <a:ea typeface="Calibri" panose="020F0502020204030204" pitchFamily="34" charset="0"/>
                <a:cs typeface="Times New Roman" panose="02020603050405020304" pitchFamily="18" charset="0"/>
              </a:rPr>
              <a:t>Når vi arbejder med lighed i sundhed arbejder vi med at behandle borgerne forskelligt, så de alle får mulighed for at kunne nå æblerne, æblerne kunne også være forskellige sundhedstilbud. </a:t>
            </a:r>
          </a:p>
          <a:p>
            <a:pPr marL="457200">
              <a:lnSpc>
                <a:spcPct val="107000"/>
              </a:lnSpc>
              <a:spcAft>
                <a:spcPts val="800"/>
              </a:spcAft>
            </a:pPr>
            <a:r>
              <a:rPr lang="da-DK" sz="1800" dirty="0">
                <a:effectLst/>
                <a:latin typeface="Calibri" panose="020F0502020204030204" pitchFamily="34" charset="0"/>
                <a:ea typeface="Calibri" panose="020F0502020204030204" pitchFamily="34" charset="0"/>
                <a:cs typeface="Times New Roman" panose="02020603050405020304" pitchFamily="18" charset="0"/>
              </a:rPr>
              <a:t>På billedet er deres mulighed for at nå tilbud, hvilket er vist som højden på kasserne. Om de plukker æblerne og om nogen af dem plukker flere æbler end de andre er op til den enkelte borger. Men alle skal have muligheden for at kunne plukke æblerne, som et billede på at vi arbejder med at fremme lighed i sundhed.</a:t>
            </a:r>
          </a:p>
          <a:p>
            <a:pPr marL="457200">
              <a:lnSpc>
                <a:spcPct val="107000"/>
              </a:lnSpc>
              <a:spcAft>
                <a:spcPts val="800"/>
              </a:spcAft>
            </a:pPr>
            <a:endParaRPr lang="da-DK" sz="1800" dirty="0">
              <a:effectLst/>
              <a:latin typeface="Calibri" panose="020F0502020204030204" pitchFamily="34" charset="0"/>
              <a:ea typeface="Times New Roman" panose="02020603050405020304" pitchFamily="18" charset="0"/>
              <a:cs typeface="Calibri" panose="020F0502020204030204" pitchFamily="34" charset="0"/>
            </a:endParaRPr>
          </a:p>
          <a:p>
            <a:endParaRPr lang="da-DK" dirty="0"/>
          </a:p>
        </p:txBody>
      </p:sp>
      <p:sp>
        <p:nvSpPr>
          <p:cNvPr id="4" name="Pladsholder til slidenummer 3"/>
          <p:cNvSpPr>
            <a:spLocks noGrp="1"/>
          </p:cNvSpPr>
          <p:nvPr>
            <p:ph type="sldNum" sz="quarter" idx="5"/>
          </p:nvPr>
        </p:nvSpPr>
        <p:spPr/>
        <p:txBody>
          <a:bodyPr/>
          <a:lstStyle/>
          <a:p>
            <a:fld id="{37F4F238-96BC-4D29-A4DE-3C215FB91294}" type="slidenum">
              <a:rPr lang="da-DK" smtClean="0"/>
              <a:t>12</a:t>
            </a:fld>
            <a:endParaRPr lang="da-DK"/>
          </a:p>
        </p:txBody>
      </p:sp>
    </p:spTree>
    <p:extLst>
      <p:ext uri="{BB962C8B-B14F-4D97-AF65-F5344CB8AC3E}">
        <p14:creationId xmlns:p14="http://schemas.microsoft.com/office/powerpoint/2010/main" val="9096531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457200">
              <a:lnSpc>
                <a:spcPct val="107000"/>
              </a:lnSpc>
              <a:spcAft>
                <a:spcPts val="800"/>
              </a:spcAft>
            </a:pPr>
            <a:r>
              <a:rPr lang="da-DK" sz="1200" dirty="0">
                <a:effectLst/>
                <a:latin typeface="Calibri" panose="020F0502020204030204" pitchFamily="34" charset="0"/>
                <a:ea typeface="Times New Roman" panose="02020603050405020304" pitchFamily="18" charset="0"/>
                <a:cs typeface="Calibri" panose="020F0502020204030204" pitchFamily="34" charset="0"/>
              </a:rPr>
              <a:t>Jeg vil kort fortælle om et klip fra en dokumentar fra 2014 ”En syg forskel” der fint beskriver ulighed i sundhed.</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da-DK" sz="1200" dirty="0">
                <a:effectLst/>
                <a:latin typeface="Calibri" panose="020F0502020204030204" pitchFamily="34" charset="0"/>
                <a:ea typeface="Times New Roman" panose="02020603050405020304" pitchFamily="18" charset="0"/>
                <a:cs typeface="Calibri" panose="020F0502020204030204" pitchFamily="34" charset="0"/>
              </a:rPr>
              <a:t>TV-dokumentaren viser forskellen ml. Hasseris (et område i Aalborg hvor de mest velstillede bor) og Aalborg Øst (hvor de dårligst stillede bor).</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da-DK" sz="1200" dirty="0">
                <a:effectLst/>
                <a:latin typeface="Calibri" panose="020F0502020204030204" pitchFamily="34" charset="0"/>
                <a:ea typeface="Times New Roman" panose="02020603050405020304" pitchFamily="18" charset="0"/>
                <a:cs typeface="Calibri" panose="020F0502020204030204" pitchFamily="34" charset="0"/>
              </a:rPr>
              <a:t>Der er syv kilometer ml. de to bydele og en gennemsnitlig forskel i levealder på 13 år. </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p>
            <a:pPr marL="800100">
              <a:lnSpc>
                <a:spcPct val="107000"/>
              </a:lnSpc>
              <a:spcAft>
                <a:spcPts val="800"/>
              </a:spcAft>
            </a:pPr>
            <a:r>
              <a:rPr lang="da-DK" sz="1200" dirty="0">
                <a:effectLst/>
                <a:latin typeface="Calibri" panose="020F0502020204030204" pitchFamily="34" charset="0"/>
                <a:ea typeface="Times New Roman" panose="02020603050405020304" pitchFamily="18" charset="0"/>
                <a:cs typeface="Calibri" panose="020F0502020204030204" pitchFamily="34" charset="0"/>
              </a:rPr>
              <a:t> </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da-DK" sz="1200" dirty="0">
                <a:effectLst/>
                <a:latin typeface="Calibri" panose="020F0502020204030204" pitchFamily="34" charset="0"/>
                <a:ea typeface="Times New Roman" panose="02020603050405020304" pitchFamily="18" charset="0"/>
                <a:cs typeface="Calibri" panose="020F0502020204030204" pitchFamily="34" charset="0"/>
              </a:rPr>
              <a:t>Den lille fortælling er et klip fra lægen - samme læge, og to forskellige borgere (direktøren og førtidspensionisten) de har begge livsstilssygdommen type 2- diabetes. </a:t>
            </a:r>
          </a:p>
          <a:p>
            <a:pPr marL="457200">
              <a:lnSpc>
                <a:spcPct val="107000"/>
              </a:lnSpc>
              <a:spcAft>
                <a:spcPts val="800"/>
              </a:spcAft>
            </a:pPr>
            <a:r>
              <a:rPr lang="da-DK" sz="1200" dirty="0">
                <a:effectLst/>
                <a:latin typeface="Calibri" panose="020F0502020204030204" pitchFamily="34" charset="0"/>
                <a:ea typeface="Times New Roman" panose="02020603050405020304" pitchFamily="18" charset="0"/>
                <a:cs typeface="Calibri" panose="020F0502020204030204" pitchFamily="34" charset="0"/>
              </a:rPr>
              <a:t>Direktøren bor i Hasseris og tager sin medicin som foreskrevet, måler blodsukker værdier og taler med lægen, om der skal reguleres på medicin, motion og mad. Direktøren går derfra med en plan for de næste måneder frem mod næste kontrolbesøg. </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da-DK" sz="1200" dirty="0">
                <a:effectLst/>
                <a:latin typeface="Calibri" panose="020F0502020204030204" pitchFamily="34" charset="0"/>
                <a:ea typeface="Times New Roman" panose="02020603050405020304" pitchFamily="18" charset="0"/>
                <a:cs typeface="Calibri" panose="020F0502020204030204" pitchFamily="34" charset="0"/>
              </a:rPr>
              <a:t>Kvinden der er førtidspensionist og bor i Aalborg øst, har ikke altid råd til medicinen. Lægen prøver at vejlede så godt som muligt og med hensyntagen til de øvrige sygdomme, som kvinden også har. Da kvinden kommer ud igen fra lægen er hendes kommentar til sønnen, der er med, "lægen skal ikke bestemme hvad jeg skal spise, og hvordan jeg tager min medicin, og jeg har heller ikke altid råd til den medicin, han synes, jeg skal tage”.</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da-DK" sz="1200" dirty="0">
                <a:effectLst/>
                <a:latin typeface="Calibri" panose="020F0502020204030204" pitchFamily="34" charset="0"/>
                <a:ea typeface="Times New Roman" panose="02020603050405020304" pitchFamily="18" charset="0"/>
                <a:cs typeface="Calibri" panose="020F0502020204030204" pitchFamily="34" charset="0"/>
              </a:rPr>
              <a:t> </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da-DK" sz="1200" dirty="0">
                <a:effectLst/>
                <a:latin typeface="Calibri" panose="020F0502020204030204" pitchFamily="34" charset="0"/>
                <a:ea typeface="Times New Roman" panose="02020603050405020304" pitchFamily="18" charset="0"/>
                <a:cs typeface="Calibri" panose="020F0502020204030204" pitchFamily="34" charset="0"/>
              </a:rPr>
              <a:t>Kommentaren fra kvinden i ovenstående dokumentar leder videre til noget meget vigtigt.</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da-DK" sz="1200" dirty="0">
                <a:effectLst/>
                <a:latin typeface="Calibri" panose="020F0502020204030204" pitchFamily="34" charset="0"/>
                <a:ea typeface="Times New Roman" panose="02020603050405020304" pitchFamily="18" charset="0"/>
                <a:cs typeface="Calibri" panose="020F0502020204030204" pitchFamily="34" charset="0"/>
              </a:rPr>
              <a:t>Hvis borgere skal have mulighed for at finde, forstå, vurdere og anvende informationer på sundhedsområdet kræver det at borgeren kan læse, se, høre informationer og forstår at omsætte informationerne til eget liv. Eksemplet fra lægen i Aalborg er et fint eksempel på at sundhedsinformationer bliver modtaget meget forskelligt.</a:t>
            </a:r>
          </a:p>
          <a:p>
            <a:pPr marL="457200">
              <a:lnSpc>
                <a:spcPct val="107000"/>
              </a:lnSpc>
              <a:spcAft>
                <a:spcPts val="800"/>
              </a:spcAft>
            </a:pPr>
            <a:endParaRPr lang="da-DK" sz="1200" dirty="0">
              <a:effectLst/>
              <a:latin typeface="Calibri" panose="020F0502020204030204" pitchFamily="34" charset="0"/>
              <a:ea typeface="Calibri" panose="020F0502020204030204" pitchFamily="34" charset="0"/>
              <a:cs typeface="Calibri" panose="020F0502020204030204" pitchFamily="34" charset="0"/>
            </a:endParaRPr>
          </a:p>
          <a:p>
            <a:pPr marL="457200" marR="0" lvl="0" indent="0" algn="l" defTabSz="914400" rtl="0" eaLnBrk="1" fontAlgn="auto" latinLnBrk="0" hangingPunct="1">
              <a:lnSpc>
                <a:spcPct val="107000"/>
              </a:lnSpc>
              <a:spcBef>
                <a:spcPts val="0"/>
              </a:spcBef>
              <a:spcAft>
                <a:spcPts val="800"/>
              </a:spcAft>
              <a:buClrTx/>
              <a:buSzTx/>
              <a:buFontTx/>
              <a:buNone/>
              <a:tabLst/>
              <a:defRPr/>
            </a:pPr>
            <a:r>
              <a:rPr lang="da-DK" sz="1800" dirty="0">
                <a:effectLst/>
                <a:latin typeface="Calibri" panose="020F0502020204030204" pitchFamily="34" charset="0"/>
                <a:ea typeface="Times New Roman" panose="02020603050405020304" pitchFamily="18" charset="0"/>
                <a:cs typeface="Calibri" panose="020F0502020204030204" pitchFamily="34" charset="0"/>
              </a:rPr>
              <a:t>Desværre ser vi ofte, at de borgere, der har allermest brug for at forstå informationerne, har de fleste udfordringer, og de har ikke nødvendigvis de kompetencer der skal til for at kunne forstå informationerne, og ej heller de redskaber der skal til ved egen hjælp omsætte informationerne til det liv, de ønsker at leve.</a:t>
            </a:r>
            <a:endParaRPr lang="da-DK"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da-DK" dirty="0"/>
          </a:p>
        </p:txBody>
      </p:sp>
      <p:sp>
        <p:nvSpPr>
          <p:cNvPr id="4" name="Pladsholder til slidenummer 3"/>
          <p:cNvSpPr>
            <a:spLocks noGrp="1"/>
          </p:cNvSpPr>
          <p:nvPr>
            <p:ph type="sldNum" sz="quarter" idx="5"/>
          </p:nvPr>
        </p:nvSpPr>
        <p:spPr/>
        <p:txBody>
          <a:bodyPr/>
          <a:lstStyle/>
          <a:p>
            <a:fld id="{37F4F238-96BC-4D29-A4DE-3C215FB91294}" type="slidenum">
              <a:rPr lang="da-DK" smtClean="0"/>
              <a:t>13</a:t>
            </a:fld>
            <a:endParaRPr lang="da-DK"/>
          </a:p>
        </p:txBody>
      </p:sp>
    </p:spTree>
    <p:extLst>
      <p:ext uri="{BB962C8B-B14F-4D97-AF65-F5344CB8AC3E}">
        <p14:creationId xmlns:p14="http://schemas.microsoft.com/office/powerpoint/2010/main" val="37668178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457200">
              <a:lnSpc>
                <a:spcPct val="107000"/>
              </a:lnSpc>
              <a:spcAft>
                <a:spcPts val="800"/>
              </a:spcAft>
            </a:pPr>
            <a:r>
              <a:rPr lang="da-DK" sz="1800" dirty="0">
                <a:effectLst/>
                <a:latin typeface="Calibri" panose="020F0502020204030204" pitchFamily="34" charset="0"/>
                <a:ea typeface="Calibri" panose="020F0502020204030204" pitchFamily="34" charset="0"/>
                <a:cs typeface="Times New Roman" panose="02020603050405020304" pitchFamily="18" charset="0"/>
              </a:rPr>
              <a:t>Ift. sundhedsloven § 119 er der i Billund Kommune samlet en del forebyggende tilbud i Sundhed og Træning. Det er forebyggende tilbud til borgere der har fået en sygdom eks. KOL, Diabetes type-2, Hjertekarsygdomme. Tilbud der forebygger forværring af sygdom – og forebygger at borgerne får flere sygdomme.</a:t>
            </a:r>
          </a:p>
          <a:p>
            <a:pPr marL="457200">
              <a:lnSpc>
                <a:spcPct val="107000"/>
              </a:lnSpc>
              <a:spcAft>
                <a:spcPts val="800"/>
              </a:spcAft>
            </a:pPr>
            <a:endParaRPr lang="da-DK"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da-DK" sz="1800" dirty="0">
                <a:effectLst/>
                <a:latin typeface="Calibri" panose="020F0502020204030204" pitchFamily="34" charset="0"/>
                <a:ea typeface="Calibri" panose="020F0502020204030204" pitchFamily="34" charset="0"/>
                <a:cs typeface="Times New Roman" panose="02020603050405020304" pitchFamily="18" charset="0"/>
              </a:rPr>
              <a:t>Der findes forskellige former for forebyggelse og den mest effektive form er strukturel forebyggelse. Eksempel på strukturelle tiltag har vi set på tobaksområdet: forhøjede tobakspriser, anonyme indpakninger, tobak er skjult i butikkerne, og røgfri arbejdstid og skoletid – hvilket har haft en markant effekt.</a:t>
            </a:r>
          </a:p>
          <a:p>
            <a:pPr marL="457200">
              <a:lnSpc>
                <a:spcPct val="107000"/>
              </a:lnSpc>
              <a:spcAft>
                <a:spcPts val="800"/>
              </a:spcAft>
            </a:pPr>
            <a:endParaRPr lang="da-DK"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da-DK" sz="1800" dirty="0">
                <a:effectLst/>
                <a:latin typeface="Calibri" panose="020F0502020204030204" pitchFamily="34" charset="0"/>
                <a:ea typeface="Calibri" panose="020F0502020204030204" pitchFamily="34" charset="0"/>
                <a:cs typeface="Times New Roman" panose="02020603050405020304" pitchFamily="18" charset="0"/>
              </a:rPr>
              <a:t>Sundhedsfremme kan beskrives som aktiviteter der fremmer den enkeltes sundhed, hvor uddannelse er væsentligt. Undervisningen i skolerne bidrager til børns forståelse og handlekompetence så de bliver i stand til at træffe gode valg for dem selv her og nu og i fremtiden.</a:t>
            </a:r>
          </a:p>
          <a:p>
            <a:pPr marL="457200">
              <a:lnSpc>
                <a:spcPct val="107000"/>
              </a:lnSpc>
              <a:spcAft>
                <a:spcPts val="800"/>
              </a:spcAft>
            </a:pPr>
            <a:r>
              <a:rPr lang="da-DK" sz="1800" dirty="0">
                <a:effectLst/>
                <a:latin typeface="Calibri" panose="020F0502020204030204" pitchFamily="34" charset="0"/>
                <a:ea typeface="Calibri" panose="020F0502020204030204" pitchFamily="34" charset="0"/>
                <a:cs typeface="Times New Roman" panose="02020603050405020304" pitchFamily="18" charset="0"/>
              </a:rPr>
              <a:t>Et andet eksempel på sundhedsfremme er, når kommunen anlægger cykelstier, da det kan give flere lyst og mulighed for at cykle og dermed få brugt kroppen aktivt.</a:t>
            </a:r>
          </a:p>
          <a:p>
            <a:pPr marL="457200">
              <a:lnSpc>
                <a:spcPct val="107000"/>
              </a:lnSpc>
              <a:spcAft>
                <a:spcPts val="800"/>
              </a:spcAft>
            </a:pPr>
            <a:endParaRPr lang="da-DK"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da-DK" sz="1800" dirty="0">
                <a:effectLst/>
                <a:latin typeface="Calibri" panose="020F0502020204030204" pitchFamily="34" charset="0"/>
                <a:ea typeface="Calibri" panose="020F0502020204030204" pitchFamily="34" charset="0"/>
                <a:cs typeface="Times New Roman" panose="02020603050405020304" pitchFamily="18" charset="0"/>
              </a:rPr>
              <a:t>Dette er kun et lille udpluk af de mange sundhedsfremmende og forebyggende tilbud Billund Kommune har til borgerne.</a:t>
            </a:r>
            <a:endParaRPr lang="da-DK" dirty="0"/>
          </a:p>
        </p:txBody>
      </p:sp>
      <p:sp>
        <p:nvSpPr>
          <p:cNvPr id="4" name="Pladsholder til slidenummer 3"/>
          <p:cNvSpPr>
            <a:spLocks noGrp="1"/>
          </p:cNvSpPr>
          <p:nvPr>
            <p:ph type="sldNum" sz="quarter" idx="5"/>
          </p:nvPr>
        </p:nvSpPr>
        <p:spPr/>
        <p:txBody>
          <a:bodyPr/>
          <a:lstStyle/>
          <a:p>
            <a:fld id="{37F4F238-96BC-4D29-A4DE-3C215FB91294}" type="slidenum">
              <a:rPr lang="da-DK" smtClean="0"/>
              <a:t>14</a:t>
            </a:fld>
            <a:endParaRPr lang="da-DK"/>
          </a:p>
        </p:txBody>
      </p:sp>
    </p:spTree>
    <p:extLst>
      <p:ext uri="{BB962C8B-B14F-4D97-AF65-F5344CB8AC3E}">
        <p14:creationId xmlns:p14="http://schemas.microsoft.com/office/powerpoint/2010/main" val="38560907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457200">
              <a:lnSpc>
                <a:spcPct val="107000"/>
              </a:lnSpc>
              <a:spcAft>
                <a:spcPts val="800"/>
              </a:spcAft>
            </a:pPr>
            <a:r>
              <a:rPr lang="da-DK" sz="1800" dirty="0">
                <a:effectLst/>
                <a:latin typeface="Calibri" panose="020F0502020204030204" pitchFamily="34" charset="0"/>
                <a:ea typeface="Calibri" panose="020F0502020204030204" pitchFamily="34" charset="0"/>
                <a:cs typeface="Times New Roman" panose="02020603050405020304" pitchFamily="18" charset="0"/>
              </a:rPr>
              <a:t>Afslutningsvis vil vi opfordre til gruppevise drøftelser af borgernes muligheder for at opleve sundhed i deres hverdag.</a:t>
            </a:r>
          </a:p>
          <a:p>
            <a:pPr marL="457200">
              <a:lnSpc>
                <a:spcPct val="107000"/>
              </a:lnSpc>
              <a:spcAft>
                <a:spcPts val="800"/>
              </a:spcAft>
            </a:pPr>
            <a:endParaRPr lang="da-DK"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da-DK" sz="1800" dirty="0">
                <a:effectLst/>
                <a:latin typeface="Calibri" panose="020F0502020204030204" pitchFamily="34" charset="0"/>
                <a:ea typeface="Calibri" panose="020F0502020204030204" pitchFamily="34" charset="0"/>
                <a:cs typeface="Times New Roman" panose="02020603050405020304" pitchFamily="18" charset="0"/>
              </a:rPr>
              <a:t>Inden gruppedrøftelsen vises en film, som Sund By Netværket har produceret til et tidligere kommunalvalg, men som fortsat er gældende.</a:t>
            </a:r>
          </a:p>
          <a:p>
            <a:pPr indent="457200">
              <a:lnSpc>
                <a:spcPct val="107000"/>
              </a:lnSpc>
              <a:spcAft>
                <a:spcPts val="800"/>
              </a:spcAft>
            </a:pPr>
            <a:r>
              <a:rPr lang="da-DK" sz="1800" dirty="0">
                <a:effectLst/>
                <a:latin typeface="Calibri" panose="020F0502020204030204" pitchFamily="34" charset="0"/>
                <a:ea typeface="Calibri" panose="020F0502020204030204" pitchFamily="34" charset="0"/>
                <a:cs typeface="Times New Roman" panose="02020603050405020304" pitchFamily="18" charset="0"/>
              </a:rPr>
              <a:t>”Tag vare på dine vælgere”:</a:t>
            </a:r>
          </a:p>
          <a:p>
            <a:pPr indent="457200">
              <a:lnSpc>
                <a:spcPct val="107000"/>
              </a:lnSpc>
              <a:spcAft>
                <a:spcPts val="800"/>
              </a:spcAft>
            </a:pPr>
            <a:r>
              <a:rPr lang="da-DK"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https://www.youtube.com/watch?v=kzgIp6eNPwc</a:t>
            </a:r>
            <a:endParaRPr lang="da-DK"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da-DK" dirty="0"/>
          </a:p>
        </p:txBody>
      </p:sp>
      <p:sp>
        <p:nvSpPr>
          <p:cNvPr id="4" name="Pladsholder til slidenummer 3"/>
          <p:cNvSpPr>
            <a:spLocks noGrp="1"/>
          </p:cNvSpPr>
          <p:nvPr>
            <p:ph type="sldNum" sz="quarter" idx="5"/>
          </p:nvPr>
        </p:nvSpPr>
        <p:spPr/>
        <p:txBody>
          <a:bodyPr/>
          <a:lstStyle/>
          <a:p>
            <a:fld id="{37F4F238-96BC-4D29-A4DE-3C215FB91294}" type="slidenum">
              <a:rPr lang="da-DK" smtClean="0"/>
              <a:t>15</a:t>
            </a:fld>
            <a:endParaRPr lang="da-DK"/>
          </a:p>
        </p:txBody>
      </p:sp>
    </p:spTree>
    <p:extLst>
      <p:ext uri="{BB962C8B-B14F-4D97-AF65-F5344CB8AC3E}">
        <p14:creationId xmlns:p14="http://schemas.microsoft.com/office/powerpoint/2010/main" val="24539582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lvl="0" indent="0">
              <a:lnSpc>
                <a:spcPct val="107000"/>
              </a:lnSpc>
              <a:buFont typeface="Calibri" panose="020F0502020204030204" pitchFamily="34" charset="0"/>
              <a:buNone/>
            </a:pPr>
            <a:endParaRPr lang="da-DK"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da-DK" sz="1800" dirty="0">
                <a:effectLst/>
                <a:latin typeface="Calibri" panose="020F0502020204030204" pitchFamily="34" charset="0"/>
                <a:ea typeface="Calibri" panose="020F0502020204030204" pitchFamily="34" charset="0"/>
                <a:cs typeface="Times New Roman" panose="02020603050405020304" pitchFamily="18" charset="0"/>
              </a:rPr>
              <a:t>Evt. opsamling hvor nogle af grupperne nævner én af de ting, de har snakket om i gruppen. </a:t>
            </a:r>
          </a:p>
          <a:p>
            <a:pPr marL="342900" lvl="0" indent="-342900">
              <a:lnSpc>
                <a:spcPct val="107000"/>
              </a:lnSpc>
              <a:buFont typeface="Calibri" panose="020F0502020204030204" pitchFamily="34" charset="0"/>
              <a:buChar char="-"/>
            </a:pPr>
            <a:r>
              <a:rPr lang="da-DK" sz="1800" dirty="0">
                <a:effectLst/>
                <a:latin typeface="Calibri" panose="020F0502020204030204" pitchFamily="34" charset="0"/>
                <a:ea typeface="Calibri" panose="020F0502020204030204" pitchFamily="34" charset="0"/>
                <a:cs typeface="Times New Roman" panose="02020603050405020304" pitchFamily="18" charset="0"/>
              </a:rPr>
              <a:t>Eller at grupperne går sammen med en anden gruppe og kort nævner én ting de har snakket om.</a:t>
            </a:r>
          </a:p>
          <a:p>
            <a:pPr marL="457200">
              <a:lnSpc>
                <a:spcPct val="107000"/>
              </a:lnSpc>
            </a:pPr>
            <a:r>
              <a:rPr lang="da-DK" sz="18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07000"/>
              </a:lnSpc>
              <a:buFont typeface="Calibri" panose="020F0502020204030204" pitchFamily="34" charset="0"/>
              <a:buChar char="-"/>
            </a:pPr>
            <a:r>
              <a:rPr lang="da-DK" sz="1800" dirty="0">
                <a:effectLst/>
                <a:latin typeface="Calibri" panose="020F0502020204030204" pitchFamily="34" charset="0"/>
                <a:ea typeface="Calibri" panose="020F0502020204030204" pitchFamily="34" charset="0"/>
                <a:cs typeface="Times New Roman" panose="02020603050405020304" pitchFamily="18" charset="0"/>
              </a:rPr>
              <a:t>Konklusionen må være, at der er mange muligheder for at opleve social, mental og fysisk sundhed i Billund Kommune – og at der er borgere som har brug for støtte til at se mulighederne og tage imod de tilbud der er. </a:t>
            </a:r>
          </a:p>
          <a:p>
            <a:pPr marL="457200">
              <a:lnSpc>
                <a:spcPct val="107000"/>
              </a:lnSpc>
            </a:pPr>
            <a:r>
              <a:rPr lang="da-DK" sz="18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07000"/>
              </a:lnSpc>
              <a:spcAft>
                <a:spcPts val="800"/>
              </a:spcAft>
              <a:buFont typeface="Calibri" panose="020F0502020204030204" pitchFamily="34" charset="0"/>
              <a:buChar char="-"/>
            </a:pPr>
            <a:r>
              <a:rPr lang="da-DK" sz="1800" dirty="0">
                <a:effectLst/>
                <a:latin typeface="Calibri" panose="020F0502020204030204" pitchFamily="34" charset="0"/>
                <a:ea typeface="Calibri" panose="020F0502020204030204" pitchFamily="34" charset="0"/>
                <a:cs typeface="Times New Roman" panose="02020603050405020304" pitchFamily="18" charset="0"/>
              </a:rPr>
              <a:t>OBS der er mange ting der overlapper fx fysiske smerter hvor der kan opstå en psykiskbelastning og man kan ikke altid skille tingene fra hinanden, som det vi har bedt dem om at gøre.</a:t>
            </a:r>
          </a:p>
          <a:p>
            <a:endParaRPr lang="da-DK" dirty="0"/>
          </a:p>
        </p:txBody>
      </p:sp>
      <p:sp>
        <p:nvSpPr>
          <p:cNvPr id="4" name="Pladsholder til slidenummer 3"/>
          <p:cNvSpPr>
            <a:spLocks noGrp="1"/>
          </p:cNvSpPr>
          <p:nvPr>
            <p:ph type="sldNum" sz="quarter" idx="5"/>
          </p:nvPr>
        </p:nvSpPr>
        <p:spPr/>
        <p:txBody>
          <a:bodyPr/>
          <a:lstStyle/>
          <a:p>
            <a:fld id="{37F4F238-96BC-4D29-A4DE-3C215FB91294}" type="slidenum">
              <a:rPr lang="da-DK" smtClean="0"/>
              <a:t>16</a:t>
            </a:fld>
            <a:endParaRPr lang="da-DK"/>
          </a:p>
        </p:txBody>
      </p:sp>
    </p:spTree>
    <p:extLst>
      <p:ext uri="{BB962C8B-B14F-4D97-AF65-F5344CB8AC3E}">
        <p14:creationId xmlns:p14="http://schemas.microsoft.com/office/powerpoint/2010/main" val="19015558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Præsentation af case, der knytter sig til sundhedsfremme og forebyggelse, sundhed på tværs og forebyggelsesbenet i sundhedsaftalen.</a:t>
            </a:r>
          </a:p>
          <a:p>
            <a:endParaRPr lang="da-DK" dirty="0"/>
          </a:p>
          <a:p>
            <a:r>
              <a:rPr lang="da-DK" dirty="0"/>
              <a:t>Husk:</a:t>
            </a:r>
          </a:p>
          <a:p>
            <a:r>
              <a:rPr lang="da-DK" dirty="0"/>
              <a:t>Unge- og Kulturudvalget og Børneudvalget</a:t>
            </a:r>
          </a:p>
          <a:p>
            <a:endParaRPr lang="da-DK" dirty="0"/>
          </a:p>
          <a:p>
            <a:r>
              <a:rPr lang="da-DK" dirty="0"/>
              <a:t>Link til </a:t>
            </a:r>
            <a:r>
              <a:rPr lang="da-DK"/>
              <a:t>afsluttende quiz: https://www.cancer.dk/roegfrifremtid/foraeldre/</a:t>
            </a:r>
            <a:endParaRPr lang="da-DK" dirty="0"/>
          </a:p>
        </p:txBody>
      </p:sp>
      <p:sp>
        <p:nvSpPr>
          <p:cNvPr id="4" name="Pladsholder til slidenummer 3"/>
          <p:cNvSpPr>
            <a:spLocks noGrp="1"/>
          </p:cNvSpPr>
          <p:nvPr>
            <p:ph type="sldNum" sz="quarter" idx="5"/>
          </p:nvPr>
        </p:nvSpPr>
        <p:spPr/>
        <p:txBody>
          <a:bodyPr/>
          <a:lstStyle/>
          <a:p>
            <a:fld id="{E2F55C15-5E96-48B2-B637-B660F6D342B3}" type="slidenum">
              <a:rPr lang="da-DK" smtClean="0"/>
              <a:t>17</a:t>
            </a:fld>
            <a:endParaRPr lang="da-DK"/>
          </a:p>
        </p:txBody>
      </p:sp>
    </p:spTree>
    <p:extLst>
      <p:ext uri="{BB962C8B-B14F-4D97-AF65-F5344CB8AC3E}">
        <p14:creationId xmlns:p14="http://schemas.microsoft.com/office/powerpoint/2010/main" val="16465999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E2F55C15-5E96-48B2-B637-B660F6D342B3}" type="slidenum">
              <a:rPr lang="da-DK" smtClean="0"/>
              <a:t>18</a:t>
            </a:fld>
            <a:endParaRPr lang="da-DK"/>
          </a:p>
        </p:txBody>
      </p:sp>
    </p:spTree>
    <p:extLst>
      <p:ext uri="{BB962C8B-B14F-4D97-AF65-F5344CB8AC3E}">
        <p14:creationId xmlns:p14="http://schemas.microsoft.com/office/powerpoint/2010/main" val="22829870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b="0" dirty="0"/>
          </a:p>
          <a:p>
            <a:r>
              <a:rPr lang="da-DK" b="0" dirty="0"/>
              <a:t>Nye data på vej, Sundhedsprofil 2021 offentliggøres d. 10.3.22. Vi præsenterer på et temamøde for Voksen og Unge og beskæftigelsesudvalget i maj.</a:t>
            </a:r>
          </a:p>
          <a:p>
            <a:r>
              <a:rPr lang="da-DK" b="0" dirty="0"/>
              <a:t>Politisk arrangement i Regions Syddanmark d. 14.3.22.</a:t>
            </a:r>
          </a:p>
          <a:p>
            <a:endParaRPr lang="da-DK" dirty="0"/>
          </a:p>
        </p:txBody>
      </p:sp>
      <p:sp>
        <p:nvSpPr>
          <p:cNvPr id="4" name="Pladsholder til slidenummer 3"/>
          <p:cNvSpPr>
            <a:spLocks noGrp="1"/>
          </p:cNvSpPr>
          <p:nvPr>
            <p:ph type="sldNum" sz="quarter" idx="5"/>
          </p:nvPr>
        </p:nvSpPr>
        <p:spPr/>
        <p:txBody>
          <a:bodyPr/>
          <a:lstStyle/>
          <a:p>
            <a:fld id="{E2F55C15-5E96-48B2-B637-B660F6D342B3}" type="slidenum">
              <a:rPr lang="da-DK" smtClean="0"/>
              <a:t>19</a:t>
            </a:fld>
            <a:endParaRPr lang="da-DK"/>
          </a:p>
        </p:txBody>
      </p:sp>
    </p:spTree>
    <p:extLst>
      <p:ext uri="{BB962C8B-B14F-4D97-AF65-F5344CB8AC3E}">
        <p14:creationId xmlns:p14="http://schemas.microsoft.com/office/powerpoint/2010/main" val="1574518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E2F55C15-5E96-48B2-B637-B660F6D342B3}" type="slidenum">
              <a:rPr lang="da-DK" smtClean="0"/>
              <a:t>2</a:t>
            </a:fld>
            <a:endParaRPr lang="da-DK"/>
          </a:p>
        </p:txBody>
      </p:sp>
    </p:spTree>
    <p:extLst>
      <p:ext uri="{BB962C8B-B14F-4D97-AF65-F5344CB8AC3E}">
        <p14:creationId xmlns:p14="http://schemas.microsoft.com/office/powerpoint/2010/main" val="28823548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Kig lige på det kort I skrev til jer selv, med den viden I har nu, giver det så anledning til spørgsmål?</a:t>
            </a:r>
          </a:p>
        </p:txBody>
      </p:sp>
      <p:sp>
        <p:nvSpPr>
          <p:cNvPr id="4" name="Pladsholder til slidenummer 3"/>
          <p:cNvSpPr>
            <a:spLocks noGrp="1"/>
          </p:cNvSpPr>
          <p:nvPr>
            <p:ph type="sldNum" sz="quarter" idx="5"/>
          </p:nvPr>
        </p:nvSpPr>
        <p:spPr/>
        <p:txBody>
          <a:bodyPr/>
          <a:lstStyle/>
          <a:p>
            <a:fld id="{E2F55C15-5E96-48B2-B637-B660F6D342B3}" type="slidenum">
              <a:rPr lang="da-DK" smtClean="0"/>
              <a:t>20</a:t>
            </a:fld>
            <a:endParaRPr lang="da-DK"/>
          </a:p>
        </p:txBody>
      </p:sp>
    </p:spTree>
    <p:extLst>
      <p:ext uri="{BB962C8B-B14F-4D97-AF65-F5344CB8AC3E}">
        <p14:creationId xmlns:p14="http://schemas.microsoft.com/office/powerpoint/2010/main" val="11991218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Sæt ord på indholdet i kuverten.</a:t>
            </a:r>
          </a:p>
        </p:txBody>
      </p:sp>
      <p:sp>
        <p:nvSpPr>
          <p:cNvPr id="4" name="Pladsholder til slidenummer 3"/>
          <p:cNvSpPr>
            <a:spLocks noGrp="1"/>
          </p:cNvSpPr>
          <p:nvPr>
            <p:ph type="sldNum" sz="quarter" idx="5"/>
          </p:nvPr>
        </p:nvSpPr>
        <p:spPr/>
        <p:txBody>
          <a:bodyPr/>
          <a:lstStyle/>
          <a:p>
            <a:fld id="{E2F55C15-5E96-48B2-B637-B660F6D342B3}" type="slidenum">
              <a:rPr lang="da-DK" smtClean="0"/>
              <a:t>3</a:t>
            </a:fld>
            <a:endParaRPr lang="da-DK"/>
          </a:p>
        </p:txBody>
      </p:sp>
    </p:spTree>
    <p:extLst>
      <p:ext uri="{BB962C8B-B14F-4D97-AF65-F5344CB8AC3E}">
        <p14:creationId xmlns:p14="http://schemas.microsoft.com/office/powerpoint/2010/main" val="220779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Orakeløvelse: vi undersøger egne </a:t>
            </a:r>
            <a:r>
              <a:rPr lang="da-DK" dirty="0" err="1"/>
              <a:t>forforståelser</a:t>
            </a:r>
            <a:r>
              <a:rPr lang="da-DK" dirty="0"/>
              <a:t>:</a:t>
            </a:r>
          </a:p>
          <a:p>
            <a:r>
              <a:rPr lang="da-DK" dirty="0"/>
              <a:t>Gå sammen 2 og 2 (med en fra eget udvalg), interview hinanden:</a:t>
            </a:r>
          </a:p>
          <a:p>
            <a:r>
              <a:rPr lang="da-DK" dirty="0"/>
              <a:t>1. Hvad forstår du ved sundhed på tværs</a:t>
            </a:r>
          </a:p>
          <a:p>
            <a:r>
              <a:rPr lang="da-DK" dirty="0"/>
              <a:t>2. Kom med 2 bud på, hvor du ser sundhed indgå i dit udvalgsområde? </a:t>
            </a:r>
          </a:p>
          <a:p>
            <a:endParaRPr lang="da-DK" dirty="0"/>
          </a:p>
          <a:p>
            <a:endParaRPr lang="da-DK" dirty="0"/>
          </a:p>
          <a:p>
            <a:endParaRPr lang="da-DK" dirty="0"/>
          </a:p>
        </p:txBody>
      </p:sp>
      <p:sp>
        <p:nvSpPr>
          <p:cNvPr id="4" name="Pladsholder til slidenummer 3"/>
          <p:cNvSpPr>
            <a:spLocks noGrp="1"/>
          </p:cNvSpPr>
          <p:nvPr>
            <p:ph type="sldNum" sz="quarter" idx="5"/>
          </p:nvPr>
        </p:nvSpPr>
        <p:spPr/>
        <p:txBody>
          <a:bodyPr/>
          <a:lstStyle/>
          <a:p>
            <a:fld id="{E2F55C15-5E96-48B2-B637-B660F6D342B3}" type="slidenum">
              <a:rPr lang="da-DK" smtClean="0"/>
              <a:t>4</a:t>
            </a:fld>
            <a:endParaRPr lang="da-DK"/>
          </a:p>
        </p:txBody>
      </p:sp>
    </p:spTree>
    <p:extLst>
      <p:ext uri="{BB962C8B-B14F-4D97-AF65-F5344CB8AC3E}">
        <p14:creationId xmlns:p14="http://schemas.microsoft.com/office/powerpoint/2010/main" val="3601015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a:p>
            <a:r>
              <a:rPr lang="da-DK" dirty="0"/>
              <a:t>§ 119 Kommunalbestyrelsen har ansvaret for ved varetagelsen af kommunens opgaver i forhold til borgerne at skabe rammer for en sund levevis. </a:t>
            </a:r>
          </a:p>
          <a:p>
            <a:pPr marL="171450" indent="-171450">
              <a:buFontTx/>
              <a:buChar char="-"/>
            </a:pPr>
            <a:r>
              <a:rPr lang="da-DK" dirty="0"/>
              <a:t>Stk. 2 Kommunalbestyrelsen etablerer forebyggende og sundhedsfremmende tilbud til borgerne. </a:t>
            </a:r>
          </a:p>
          <a:p>
            <a:pPr marL="171450" indent="-171450">
              <a:buFontTx/>
              <a:buChar char="-"/>
            </a:pPr>
            <a:r>
              <a:rPr lang="da-DK" dirty="0"/>
              <a:t>Stk. 3 Regionsrådet tilbyder patientrettet forebyggelse i sygehusvæsenet og i praksissektoren m.v. samt rådgivning m</a:t>
            </a:r>
          </a:p>
          <a:p>
            <a:pPr marL="171450" indent="-171450">
              <a:buFontTx/>
              <a:buChar char="-"/>
            </a:pPr>
            <a:endParaRPr lang="da-DK" dirty="0"/>
          </a:p>
          <a:p>
            <a:pPr marL="0" indent="0">
              <a:buFontTx/>
              <a:buNone/>
            </a:pPr>
            <a:r>
              <a:rPr lang="da-DK" dirty="0"/>
              <a:t>Den yderste sorte cirkel illustrerer §119, at sundhedsfremme og forebyggelse er hele organisationen ansvar og går på tværs af </a:t>
            </a:r>
            <a:r>
              <a:rPr lang="da-DK"/>
              <a:t>alle forvaltningsområder.</a:t>
            </a:r>
          </a:p>
          <a:p>
            <a:pPr marL="0" indent="0">
              <a:buFontTx/>
              <a:buNone/>
            </a:pPr>
            <a:r>
              <a:rPr lang="da-DK" dirty="0"/>
              <a:t>Sundhedsudfordringer kan IKKE løses af sundhedsorganisationerne og sundhedsvæsnet alene, det er et SAMFUNDSANSVAR og dermed også et CIVILSAMFUNDSANSVAR!!</a:t>
            </a:r>
          </a:p>
          <a:p>
            <a:pPr marL="0" indent="0">
              <a:buFontTx/>
              <a:buNone/>
            </a:pPr>
            <a:endParaRPr lang="da-DK" dirty="0"/>
          </a:p>
          <a:p>
            <a:pPr algn="r">
              <a:buFont typeface="+mj-lt"/>
              <a:buNone/>
            </a:pPr>
            <a:endParaRPr lang="da-DK" b="1" i="0" dirty="0">
              <a:solidFill>
                <a:srgbClr val="BB0000"/>
              </a:solidFill>
              <a:effectLst/>
              <a:latin typeface="Georgia" panose="02040502050405020303" pitchFamily="18" charset="0"/>
            </a:endParaRPr>
          </a:p>
          <a:p>
            <a:pPr algn="l">
              <a:buFont typeface="+mj-lt"/>
              <a:buNone/>
            </a:pPr>
            <a:r>
              <a:rPr lang="da-DK" b="0" i="0" dirty="0">
                <a:solidFill>
                  <a:srgbClr val="333333"/>
                </a:solidFill>
                <a:effectLst/>
                <a:latin typeface="Georgia" panose="02040502050405020303" pitchFamily="18" charset="0"/>
              </a:rPr>
              <a:t>§ 204: Regionsrådet nedsætter i samarbejde med kommunalbestyrelserne i regionen et sundhedskoordinationsudvalg vedrørende den regionale og kommunale indsats på sundhedsområdet og om indsatsen for sammenhæng mellem sundhedssektoren og de tilgrænsende sektorer.</a:t>
            </a:r>
            <a:endParaRPr lang="da-DK" b="1" i="0" dirty="0">
              <a:solidFill>
                <a:srgbClr val="BB0000"/>
              </a:solidFill>
              <a:effectLst/>
              <a:latin typeface="Georgia" panose="02040502050405020303" pitchFamily="18" charset="0"/>
            </a:endParaRPr>
          </a:p>
          <a:p>
            <a:pPr algn="l">
              <a:buFont typeface="+mj-lt"/>
              <a:buNone/>
            </a:pPr>
            <a:r>
              <a:rPr lang="da-DK" b="0" i="0" dirty="0">
                <a:solidFill>
                  <a:srgbClr val="333333"/>
                </a:solidFill>
                <a:effectLst/>
                <a:latin typeface="Georgia" panose="02040502050405020303" pitchFamily="18" charset="0"/>
              </a:rPr>
              <a:t>§ 205: Regionsrådet og kommunalbestyrelserne i regionen indgår en sundhedsaftale om varetagelsen af opgaver på sundhedsområdet.</a:t>
            </a:r>
          </a:p>
          <a:p>
            <a:pPr algn="l">
              <a:buFont typeface="+mj-lt"/>
              <a:buNone/>
            </a:pPr>
            <a:endParaRPr lang="da-DK" b="0" i="0" dirty="0">
              <a:solidFill>
                <a:srgbClr val="333333"/>
              </a:solidFill>
              <a:effectLst/>
              <a:latin typeface="Georgia" panose="02040502050405020303" pitchFamily="18" charset="0"/>
            </a:endParaRPr>
          </a:p>
          <a:p>
            <a:pPr algn="l">
              <a:buFont typeface="+mj-lt"/>
              <a:buNone/>
            </a:pPr>
            <a:r>
              <a:rPr lang="da-DK" b="0" i="0" dirty="0">
                <a:solidFill>
                  <a:srgbClr val="333333"/>
                </a:solidFill>
                <a:effectLst/>
                <a:latin typeface="Georgia" panose="02040502050405020303" pitchFamily="18" charset="0"/>
              </a:rPr>
              <a:t>Sundhedsberedskabet hører under Beredskabsloven, men dækker hele sundhedsområdet.</a:t>
            </a:r>
          </a:p>
          <a:p>
            <a:pPr algn="l">
              <a:buFont typeface="+mj-lt"/>
              <a:buNone/>
            </a:pPr>
            <a:endParaRPr lang="da-DK" b="0" i="0" dirty="0">
              <a:solidFill>
                <a:srgbClr val="333333"/>
              </a:solidFill>
              <a:effectLst/>
              <a:latin typeface="Georgia" panose="02040502050405020303" pitchFamily="18" charset="0"/>
            </a:endParaRPr>
          </a:p>
          <a:p>
            <a:pPr marL="0" indent="0">
              <a:buFontTx/>
              <a:buNone/>
            </a:pPr>
            <a:endParaRPr lang="da-DK" dirty="0"/>
          </a:p>
        </p:txBody>
      </p:sp>
      <p:sp>
        <p:nvSpPr>
          <p:cNvPr id="4" name="Pladsholder til slidenummer 3"/>
          <p:cNvSpPr>
            <a:spLocks noGrp="1"/>
          </p:cNvSpPr>
          <p:nvPr>
            <p:ph type="sldNum" sz="quarter" idx="5"/>
          </p:nvPr>
        </p:nvSpPr>
        <p:spPr/>
        <p:txBody>
          <a:bodyPr/>
          <a:lstStyle/>
          <a:p>
            <a:fld id="{E2F55C15-5E96-48B2-B637-B660F6D342B3}" type="slidenum">
              <a:rPr lang="da-DK" smtClean="0"/>
              <a:t>5</a:t>
            </a:fld>
            <a:endParaRPr lang="da-DK"/>
          </a:p>
        </p:txBody>
      </p:sp>
    </p:spTree>
    <p:extLst>
      <p:ext uri="{BB962C8B-B14F-4D97-AF65-F5344CB8AC3E}">
        <p14:creationId xmlns:p14="http://schemas.microsoft.com/office/powerpoint/2010/main" val="463369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a:p>
            <a:r>
              <a:rPr lang="da-DK" dirty="0"/>
              <a:t>Ulighed i sundhed: Billund Kommune er generelt </a:t>
            </a:r>
            <a:r>
              <a:rPr lang="da-DK" dirty="0" err="1"/>
              <a:t>lavtuddannet</a:t>
            </a:r>
            <a:r>
              <a:rPr lang="da-DK" dirty="0"/>
              <a:t> område. De der lever længst er generelt højtuddannede og højtlønnede, de der lever kortest er generelt kortuddannede og lavtlønnede.</a:t>
            </a:r>
          </a:p>
          <a:p>
            <a:r>
              <a:rPr lang="da-DK" dirty="0"/>
              <a:t>Vi ved, at vi sundhedsmæssigt er dyrest de sidste to år af livet, når der kommer flere ældre er der flere, der tager hul på de sidste to år af livet.</a:t>
            </a:r>
          </a:p>
          <a:p>
            <a:endParaRPr lang="da-DK" dirty="0"/>
          </a:p>
          <a:p>
            <a:r>
              <a:rPr lang="da-DK" dirty="0"/>
              <a:t>Er det en udfordring, at borgerne går til to forskellige hospitaler: ja, det er en større administrativ opgave at være repræsenteret to steder og det kræver mere koordinering ift. det tværsektorielle samarbejde.</a:t>
            </a:r>
          </a:p>
          <a:p>
            <a:endParaRPr lang="da-DK" dirty="0"/>
          </a:p>
          <a:p>
            <a:r>
              <a:rPr lang="da-DK" dirty="0"/>
              <a:t>Langvarige sygdomme, svarer til det lægelige begreb kronisk sygdom (kronikere og multikronikere): 35,2  % i Billund Kommune af de +16 årige.</a:t>
            </a:r>
          </a:p>
          <a:p>
            <a:pPr marL="171450" indent="-171450">
              <a:buFontTx/>
              <a:buChar char="-"/>
            </a:pPr>
            <a:r>
              <a:rPr lang="da-DK" dirty="0"/>
              <a:t>Stiger med alder</a:t>
            </a:r>
          </a:p>
          <a:p>
            <a:pPr marL="171450" indent="-171450">
              <a:buFontTx/>
              <a:buChar char="-"/>
            </a:pPr>
            <a:r>
              <a:rPr lang="da-DK" dirty="0"/>
              <a:t>Lidt flere kvinder end mænd</a:t>
            </a:r>
          </a:p>
          <a:p>
            <a:pPr marL="171450" indent="-171450">
              <a:buFontTx/>
              <a:buChar char="-"/>
            </a:pPr>
            <a:r>
              <a:rPr lang="da-DK" dirty="0"/>
              <a:t>Tydelig ulighed i sundhed</a:t>
            </a:r>
          </a:p>
          <a:p>
            <a:pPr marL="171450" indent="-171450">
              <a:buFontTx/>
              <a:buChar char="-"/>
            </a:pPr>
            <a:r>
              <a:rPr lang="da-DK" dirty="0"/>
              <a:t>Stigende tendens fra 2013 til 2017 (33,5 – 35,2)</a:t>
            </a:r>
          </a:p>
          <a:p>
            <a:pPr marL="171450" indent="-171450">
              <a:buFontTx/>
              <a:buChar char="-"/>
            </a:pPr>
            <a:endParaRPr lang="da-DK" dirty="0"/>
          </a:p>
          <a:p>
            <a:pPr marL="0" indent="0">
              <a:buFontTx/>
              <a:buNone/>
            </a:pPr>
            <a:r>
              <a:rPr lang="da-DK" dirty="0"/>
              <a:t>Et retvisende datagrundlag er vigtigt ift. at kunne træffe sundhedsstrategiske beslutninger.</a:t>
            </a:r>
          </a:p>
          <a:p>
            <a:pPr marL="0" indent="0">
              <a:buFontTx/>
              <a:buNone/>
            </a:pPr>
            <a:r>
              <a:rPr lang="da-DK" dirty="0"/>
              <a:t>F.eks. Bruges data fra sundhedsprofilen og de nationale målsætninger på sundhedsområdet  i det tværsektorielle politiske arbejde med at forhandle og udarbejde den regionale sundhedsaftale, så målsætningerne tager afsæt i de lokale og regionale primære udfordringer.</a:t>
            </a:r>
          </a:p>
          <a:p>
            <a:pPr marL="0" indent="0">
              <a:buFontTx/>
              <a:buNone/>
            </a:pPr>
            <a:endParaRPr lang="da-DK" dirty="0"/>
          </a:p>
          <a:p>
            <a:pPr marL="0" indent="0">
              <a:buFontTx/>
              <a:buNone/>
            </a:pPr>
            <a:r>
              <a:rPr lang="da-DK" dirty="0"/>
              <a:t>Med den intro vil jeg give ordet til Malene, som vil præsentere begrebet Det nære og sammenhængende sundhedsvæsen og Sundhedsaftalen for jer.</a:t>
            </a:r>
          </a:p>
          <a:p>
            <a:pPr marL="171450" indent="-171450">
              <a:buFontTx/>
              <a:buChar char="-"/>
            </a:pPr>
            <a:endParaRPr lang="da-DK" dirty="0"/>
          </a:p>
          <a:p>
            <a:endParaRPr lang="da-DK" dirty="0"/>
          </a:p>
          <a:p>
            <a:endParaRPr lang="da-DK" dirty="0"/>
          </a:p>
        </p:txBody>
      </p:sp>
      <p:sp>
        <p:nvSpPr>
          <p:cNvPr id="4" name="Pladsholder til slidenummer 3"/>
          <p:cNvSpPr>
            <a:spLocks noGrp="1"/>
          </p:cNvSpPr>
          <p:nvPr>
            <p:ph type="sldNum" sz="quarter" idx="5"/>
          </p:nvPr>
        </p:nvSpPr>
        <p:spPr/>
        <p:txBody>
          <a:bodyPr/>
          <a:lstStyle/>
          <a:p>
            <a:fld id="{E2F55C15-5E96-48B2-B637-B660F6D342B3}" type="slidenum">
              <a:rPr lang="da-DK" smtClean="0"/>
              <a:t>6</a:t>
            </a:fld>
            <a:endParaRPr lang="da-DK"/>
          </a:p>
        </p:txBody>
      </p:sp>
    </p:spTree>
    <p:extLst>
      <p:ext uri="{BB962C8B-B14F-4D97-AF65-F5344CB8AC3E}">
        <p14:creationId xmlns:p14="http://schemas.microsoft.com/office/powerpoint/2010/main" val="22474384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800" dirty="0">
                <a:effectLst/>
                <a:latin typeface="Arial" panose="020B0604020202020204" pitchFamily="34" charset="0"/>
                <a:ea typeface="Calibri" panose="020F0502020204030204" pitchFamily="34" charset="0"/>
                <a:cs typeface="Times New Roman" panose="02020603050405020304" pitchFamily="18" charset="0"/>
              </a:rPr>
              <a:t>Sundhedsaftalens visioner er et resultat af politiske forhandlinger mellem Region Syddanmark og de 22 kommuner i regionen.</a:t>
            </a:r>
            <a:endParaRPr lang="da-DK" dirty="0"/>
          </a:p>
        </p:txBody>
      </p:sp>
      <p:sp>
        <p:nvSpPr>
          <p:cNvPr id="4" name="Pladsholder til slidenummer 3"/>
          <p:cNvSpPr>
            <a:spLocks noGrp="1"/>
          </p:cNvSpPr>
          <p:nvPr>
            <p:ph type="sldNum" sz="quarter" idx="5"/>
          </p:nvPr>
        </p:nvSpPr>
        <p:spPr/>
        <p:txBody>
          <a:bodyPr/>
          <a:lstStyle/>
          <a:p>
            <a:fld id="{E2F55C15-5E96-48B2-B637-B660F6D342B3}" type="slidenum">
              <a:rPr lang="da-DK" smtClean="0"/>
              <a:t>7</a:t>
            </a:fld>
            <a:endParaRPr lang="da-DK"/>
          </a:p>
        </p:txBody>
      </p:sp>
    </p:spTree>
    <p:extLst>
      <p:ext uri="{BB962C8B-B14F-4D97-AF65-F5344CB8AC3E}">
        <p14:creationId xmlns:p14="http://schemas.microsoft.com/office/powerpoint/2010/main" val="2392216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nSpc>
                <a:spcPct val="115000"/>
              </a:lnSpc>
              <a:spcBef>
                <a:spcPts val="1200"/>
              </a:spcBef>
            </a:pPr>
            <a:r>
              <a:rPr lang="da-DK" sz="1800" b="1" kern="0" dirty="0">
                <a:solidFill>
                  <a:srgbClr val="2F5496"/>
                </a:solidFill>
                <a:effectLst/>
                <a:latin typeface="Arial" panose="020B0604020202020204" pitchFamily="34" charset="0"/>
                <a:ea typeface="Times New Roman" panose="02020603050405020304" pitchFamily="18" charset="0"/>
                <a:cs typeface="Times New Roman" panose="02020603050405020304" pitchFamily="18" charset="0"/>
              </a:rPr>
              <a:t>Introduktion</a:t>
            </a:r>
          </a:p>
          <a:p>
            <a:pPr>
              <a:lnSpc>
                <a:spcPct val="115000"/>
              </a:lnSpc>
              <a:spcAft>
                <a:spcPts val="800"/>
              </a:spcAft>
            </a:pPr>
            <a:r>
              <a:rPr lang="da-DK" sz="1800" dirty="0">
                <a:effectLst/>
                <a:latin typeface="Arial" panose="020B0604020202020204" pitchFamily="34" charset="0"/>
                <a:ea typeface="Calibri" panose="020F0502020204030204" pitchFamily="34" charset="0"/>
                <a:cs typeface="Arial" panose="020B0604020202020204" pitchFamily="34" charset="0"/>
              </a:rPr>
              <a:t>Jeg har fået lov til at fortælle jer lidt om det nære og sammenhængende sundhedsvæsen og Sundhedsaftalen.</a:t>
            </a:r>
            <a:endParaRPr lang="da-DK"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800"/>
              </a:spcAft>
            </a:pPr>
            <a:r>
              <a:rPr lang="da-DK" sz="1800" dirty="0">
                <a:effectLst/>
                <a:latin typeface="Arial" panose="020B0604020202020204" pitchFamily="34" charset="0"/>
                <a:ea typeface="Calibri" panose="020F0502020204030204" pitchFamily="34" charset="0"/>
                <a:cs typeface="Arial" panose="020B0604020202020204" pitchFamily="34" charset="0"/>
              </a:rPr>
              <a:t>For at illustrere det nære og sammenhængende sundhedsvæsen ud fra en borgers perspektiv, starter vi med at se en film.</a:t>
            </a:r>
            <a:endParaRPr lang="da-DK"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800"/>
              </a:spcAft>
            </a:pPr>
            <a:r>
              <a:rPr lang="da-DK" sz="1800" i="1" dirty="0">
                <a:effectLst/>
                <a:latin typeface="Arial" panose="020B0604020202020204" pitchFamily="34" charset="0"/>
                <a:ea typeface="Calibri" panose="020F0502020204030204" pitchFamily="34" charset="0"/>
                <a:cs typeface="Arial" panose="020B0604020202020204" pitchFamily="34" charset="0"/>
              </a:rPr>
              <a:t>Sæt film med Gerda på: https://www.youtube.com/watch?v=5p3j_EbBvFw</a:t>
            </a:r>
          </a:p>
          <a:p>
            <a:pPr>
              <a:lnSpc>
                <a:spcPct val="115000"/>
              </a:lnSpc>
              <a:spcAft>
                <a:spcPts val="800"/>
              </a:spcAft>
            </a:pPr>
            <a:endParaRPr lang="da-DK" sz="1800" i="1"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Bef>
                <a:spcPts val="1200"/>
              </a:spcBef>
            </a:pPr>
            <a:r>
              <a:rPr lang="da-DK" sz="1800" b="1" kern="0" dirty="0">
                <a:solidFill>
                  <a:srgbClr val="2F5496"/>
                </a:solidFill>
                <a:effectLst/>
                <a:latin typeface="Arial" panose="020B0604020202020204" pitchFamily="34" charset="0"/>
                <a:ea typeface="Times New Roman" panose="02020603050405020304" pitchFamily="18" charset="0"/>
                <a:cs typeface="Times New Roman" panose="02020603050405020304" pitchFamily="18" charset="0"/>
              </a:rPr>
              <a:t>Det nære og sammenhængende sundhedsvæsen</a:t>
            </a:r>
          </a:p>
          <a:p>
            <a:pPr>
              <a:lnSpc>
                <a:spcPct val="115000"/>
              </a:lnSpc>
              <a:spcAft>
                <a:spcPts val="800"/>
              </a:spcAft>
            </a:pPr>
            <a:r>
              <a:rPr lang="da-DK" sz="1800" dirty="0">
                <a:effectLst/>
                <a:latin typeface="Arial" panose="020B0604020202020204" pitchFamily="34" charset="0"/>
                <a:ea typeface="Calibri" panose="020F0502020204030204" pitchFamily="34" charset="0"/>
                <a:cs typeface="Arial" panose="020B0604020202020204" pitchFamily="34" charset="0"/>
              </a:rPr>
              <a:t>Gerda, som vi ser i filmen, er bare ét eksempel – det kunne lige så godt være Peter på 20 år med en psykisk </a:t>
            </a:r>
            <a:r>
              <a:rPr lang="da-DK"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sygdom, f.eks. depression </a:t>
            </a:r>
            <a:r>
              <a:rPr lang="da-DK" sz="1800" dirty="0">
                <a:effectLst/>
                <a:latin typeface="Arial" panose="020B0604020202020204" pitchFamily="34" charset="0"/>
                <a:ea typeface="Calibri" panose="020F0502020204030204" pitchFamily="34" charset="0"/>
                <a:cs typeface="Arial" panose="020B0604020202020204" pitchFamily="34" charset="0"/>
              </a:rPr>
              <a:t>eller Mette som er gravid.</a:t>
            </a:r>
            <a:endParaRPr lang="da-DK"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800"/>
              </a:spcAft>
            </a:pPr>
            <a:r>
              <a:rPr lang="da-DK" sz="1800" b="1" dirty="0">
                <a:effectLst/>
                <a:latin typeface="Arial" panose="020B0604020202020204" pitchFamily="34" charset="0"/>
                <a:ea typeface="Calibri" panose="020F0502020204030204" pitchFamily="34" charset="0"/>
                <a:cs typeface="Arial" panose="020B0604020202020204" pitchFamily="34" charset="0"/>
              </a:rPr>
              <a:t>Planche 1</a:t>
            </a:r>
            <a:endParaRPr lang="da-DK"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800"/>
              </a:spcAft>
            </a:pPr>
            <a:r>
              <a:rPr lang="da-DK" sz="1800" dirty="0">
                <a:effectLst/>
                <a:latin typeface="Arial" panose="020B0604020202020204" pitchFamily="34" charset="0"/>
                <a:ea typeface="Calibri" panose="020F0502020204030204" pitchFamily="34" charset="0"/>
                <a:cs typeface="Arial" panose="020B0604020202020204" pitchFamily="34" charset="0"/>
              </a:rPr>
              <a:t>Lene nævnte for lidt siden, at der i de kommende år kommer flere ældre og flere patienter med kroniske lidelser. Denne udvikling kræver et styrket samarbejde på tværs af kommune, sygehus og almen praksis – det vi kalder ”Det Nære og Sammenhængende Sundhedsvæsen”.</a:t>
            </a:r>
            <a:endParaRPr lang="da-DK"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800"/>
              </a:spcAft>
            </a:pPr>
            <a:r>
              <a:rPr lang="da-DK" sz="1800" dirty="0">
                <a:effectLst/>
                <a:latin typeface="Arial" panose="020B0604020202020204" pitchFamily="34" charset="0"/>
                <a:ea typeface="Calibri" panose="020F0502020204030204" pitchFamily="34" charset="0"/>
                <a:cs typeface="Arial" panose="020B0604020202020204" pitchFamily="34" charset="0"/>
              </a:rPr>
              <a:t>Det nære og sammenhængende sundhedsvæsen drejer sig altså om, at flere borgere kan få de rette tilbud i nærmiljøet, i stedet for at skulle på sygehuset, når det ikke er nødvendigt.    </a:t>
            </a:r>
            <a:endParaRPr lang="da-DK"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800"/>
              </a:spcAft>
            </a:pPr>
            <a:r>
              <a:rPr lang="da-DK" sz="1800" dirty="0">
                <a:effectLst/>
                <a:latin typeface="Arial" panose="020B0604020202020204" pitchFamily="34" charset="0"/>
                <a:ea typeface="Calibri" panose="020F0502020204030204" pitchFamily="34" charset="0"/>
                <a:cs typeface="Arial" panose="020B0604020202020204" pitchFamily="34" charset="0"/>
              </a:rPr>
              <a:t>Det sætter krav til samarbejdet imellem sektorerne, så informationsdeling og overgangene bliver så glidende som muligt, så borgerne oplever et sammenhængende sundhedsvæsen – og det lykkes det meste af tiden.</a:t>
            </a:r>
            <a:endParaRPr lang="da-DK"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800"/>
              </a:spcAft>
            </a:pPr>
            <a:r>
              <a:rPr lang="da-DK" sz="1800" dirty="0">
                <a:effectLst/>
                <a:latin typeface="Arial" panose="020B0604020202020204" pitchFamily="34" charset="0"/>
                <a:ea typeface="Calibri" panose="020F0502020204030204" pitchFamily="34" charset="0"/>
                <a:cs typeface="Arial" panose="020B0604020202020204" pitchFamily="34" charset="0"/>
              </a:rPr>
              <a:t>Den formelle ramme omkring samarbejdet er ”Sundhedsaftalen”. </a:t>
            </a:r>
            <a:endParaRPr lang="da-DK"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800"/>
              </a:spcAft>
            </a:pPr>
            <a:r>
              <a:rPr lang="da-DK" sz="1800" dirty="0">
                <a:effectLst/>
                <a:latin typeface="Arial" panose="020B0604020202020204" pitchFamily="34" charset="0"/>
                <a:ea typeface="Calibri" panose="020F0502020204030204" pitchFamily="34" charset="0"/>
                <a:cs typeface="Arial" panose="020B0604020202020204" pitchFamily="34" charset="0"/>
              </a:rPr>
              <a:t>Så nu zoomer vi lige ind på sundhedsaftalen.</a:t>
            </a:r>
            <a:endParaRPr lang="da-DK"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800"/>
              </a:spcAft>
            </a:pPr>
            <a:endParaRPr lang="da-DK" sz="1800" dirty="0">
              <a:effectLst/>
              <a:latin typeface="Arial" panose="020B0604020202020204" pitchFamily="34" charset="0"/>
              <a:ea typeface="Calibri" panose="020F0502020204030204" pitchFamily="34" charset="0"/>
              <a:cs typeface="Times New Roman" panose="02020603050405020304" pitchFamily="18" charset="0"/>
            </a:endParaRPr>
          </a:p>
          <a:p>
            <a:endParaRPr lang="da-DK" dirty="0"/>
          </a:p>
        </p:txBody>
      </p:sp>
      <p:sp>
        <p:nvSpPr>
          <p:cNvPr id="4" name="Pladsholder til slidenummer 3"/>
          <p:cNvSpPr>
            <a:spLocks noGrp="1"/>
          </p:cNvSpPr>
          <p:nvPr>
            <p:ph type="sldNum" sz="quarter" idx="5"/>
          </p:nvPr>
        </p:nvSpPr>
        <p:spPr/>
        <p:txBody>
          <a:bodyPr/>
          <a:lstStyle/>
          <a:p>
            <a:fld id="{E2F55C15-5E96-48B2-B637-B660F6D342B3}" type="slidenum">
              <a:rPr lang="da-DK" smtClean="0"/>
              <a:t>8</a:t>
            </a:fld>
            <a:endParaRPr lang="da-DK"/>
          </a:p>
        </p:txBody>
      </p:sp>
    </p:spTree>
    <p:extLst>
      <p:ext uri="{BB962C8B-B14F-4D97-AF65-F5344CB8AC3E}">
        <p14:creationId xmlns:p14="http://schemas.microsoft.com/office/powerpoint/2010/main" val="7057687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nSpc>
                <a:spcPct val="115000"/>
              </a:lnSpc>
              <a:spcBef>
                <a:spcPts val="1200"/>
              </a:spcBef>
            </a:pPr>
            <a:r>
              <a:rPr lang="da-DK" sz="1800" b="1" kern="0" dirty="0">
                <a:solidFill>
                  <a:srgbClr val="2F5496"/>
                </a:solidFill>
                <a:effectLst/>
                <a:latin typeface="Arial" panose="020B0604020202020204" pitchFamily="34" charset="0"/>
                <a:ea typeface="Times New Roman" panose="02020603050405020304" pitchFamily="18" charset="0"/>
                <a:cs typeface="Times New Roman" panose="02020603050405020304" pitchFamily="18" charset="0"/>
              </a:rPr>
              <a:t>Sundhedsaftalen</a:t>
            </a:r>
          </a:p>
          <a:p>
            <a:pPr>
              <a:lnSpc>
                <a:spcPct val="115000"/>
              </a:lnSpc>
              <a:spcAft>
                <a:spcPts val="800"/>
              </a:spcAft>
            </a:pPr>
            <a:r>
              <a:rPr lang="da-DK" sz="1800" b="1" dirty="0">
                <a:effectLst/>
                <a:latin typeface="Arial" panose="020B0604020202020204" pitchFamily="34" charset="0"/>
                <a:ea typeface="Calibri" panose="020F0502020204030204" pitchFamily="34" charset="0"/>
                <a:cs typeface="Times New Roman" panose="02020603050405020304" pitchFamily="18" charset="0"/>
              </a:rPr>
              <a:t>Planche 2</a:t>
            </a:r>
            <a:endParaRPr lang="da-DK"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800"/>
              </a:spcAft>
            </a:pPr>
            <a:r>
              <a:rPr lang="da-DK" sz="1800" dirty="0">
                <a:effectLst/>
                <a:latin typeface="Arial" panose="020B0604020202020204" pitchFamily="34" charset="0"/>
                <a:ea typeface="Calibri" panose="020F0502020204030204" pitchFamily="34" charset="0"/>
                <a:cs typeface="Arial" panose="020B0604020202020204" pitchFamily="34" charset="0"/>
              </a:rPr>
              <a:t>Sundhedsaftalen er en politisk aftale, som indgås mellem regionsrådet og kommunerne i Region Syddanmark. Sundhedsaftalen fastsætter rammer og målsætninger for samarbejdet – og den omfatter borgere i alle aldre både ift. fysiske og psykiske sygdomme.</a:t>
            </a:r>
            <a:endParaRPr lang="da-DK"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800"/>
              </a:spcAft>
            </a:pPr>
            <a:r>
              <a:rPr lang="da-DK" sz="1800" dirty="0">
                <a:effectLst/>
                <a:latin typeface="Arial" panose="020B0604020202020204" pitchFamily="34" charset="0"/>
                <a:ea typeface="Calibri" panose="020F0502020204030204" pitchFamily="34" charset="0"/>
                <a:cs typeface="Arial" panose="020B0604020202020204" pitchFamily="34" charset="0"/>
              </a:rPr>
              <a:t>Sundhedsaftalen er lavet for at sygehuse, kommuner og almen praksis kan blive endnu bedre til at arbejde sammen om at finde fælles og gode løsninger for borgeren.</a:t>
            </a:r>
            <a:endParaRPr lang="da-DK"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800"/>
              </a:spcAft>
            </a:pPr>
            <a:r>
              <a:rPr lang="da-DK" sz="1800" dirty="0">
                <a:effectLst/>
                <a:latin typeface="Arial" panose="020B0604020202020204" pitchFamily="34" charset="0"/>
                <a:ea typeface="Calibri" panose="020F0502020204030204" pitchFamily="34" charset="0"/>
                <a:cs typeface="Arial" panose="020B0604020202020204" pitchFamily="34" charset="0"/>
              </a:rPr>
              <a:t>Som vi så i filmen med Gerda, kan et borgerforløb være sat sammen af mange forskellige indsatser. Det er et stort puslespil med mange brikker. Alle parter er en del af puslespillet og har et medansvar for, at brikkerne hænger sammen.</a:t>
            </a:r>
            <a:endParaRPr lang="da-DK" sz="1800" dirty="0">
              <a:effectLst/>
              <a:latin typeface="Arial" panose="020B0604020202020204" pitchFamily="34" charset="0"/>
              <a:ea typeface="Calibri" panose="020F0502020204030204" pitchFamily="34" charset="0"/>
              <a:cs typeface="Times New Roman" panose="02020603050405020304" pitchFamily="18" charset="0"/>
            </a:endParaRPr>
          </a:p>
          <a:p>
            <a:endParaRPr lang="da-DK" dirty="0"/>
          </a:p>
        </p:txBody>
      </p:sp>
      <p:sp>
        <p:nvSpPr>
          <p:cNvPr id="4" name="Pladsholder til slidenummer 3"/>
          <p:cNvSpPr>
            <a:spLocks noGrp="1"/>
          </p:cNvSpPr>
          <p:nvPr>
            <p:ph type="sldNum" sz="quarter" idx="5"/>
          </p:nvPr>
        </p:nvSpPr>
        <p:spPr/>
        <p:txBody>
          <a:bodyPr/>
          <a:lstStyle/>
          <a:p>
            <a:fld id="{E2F55C15-5E96-48B2-B637-B660F6D342B3}" type="slidenum">
              <a:rPr lang="da-DK" smtClean="0"/>
              <a:t>9</a:t>
            </a:fld>
            <a:endParaRPr lang="da-DK"/>
          </a:p>
        </p:txBody>
      </p:sp>
    </p:spTree>
    <p:extLst>
      <p:ext uri="{BB962C8B-B14F-4D97-AF65-F5344CB8AC3E}">
        <p14:creationId xmlns:p14="http://schemas.microsoft.com/office/powerpoint/2010/main" val="29323429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pic>
        <p:nvPicPr>
          <p:cNvPr id="7" name="Billed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28"/>
            <a:ext cx="12192000" cy="6857142"/>
          </a:xfrm>
          <a:prstGeom prst="rect">
            <a:avLst/>
          </a:prstGeom>
        </p:spPr>
      </p:pic>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a-DK" dirty="0"/>
              <a:t>Klik for at redigere i master</a:t>
            </a:r>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redigere i master</a:t>
            </a:r>
          </a:p>
        </p:txBody>
      </p:sp>
      <p:sp>
        <p:nvSpPr>
          <p:cNvPr id="4" name="Pladsholder til dato 3"/>
          <p:cNvSpPr>
            <a:spLocks noGrp="1"/>
          </p:cNvSpPr>
          <p:nvPr>
            <p:ph type="dt" sz="half" idx="10"/>
          </p:nvPr>
        </p:nvSpPr>
        <p:spPr/>
        <p:txBody>
          <a:bodyPr/>
          <a:lstStyle/>
          <a:p>
            <a:fld id="{5BDF448A-5104-4490-B1CB-455398FAC4E8}" type="datetimeFigureOut">
              <a:rPr lang="da-DK" smtClean="0">
                <a:solidFill>
                  <a:prstClr val="black">
                    <a:tint val="75000"/>
                  </a:prstClr>
                </a:solidFill>
              </a:rPr>
              <a:pPr/>
              <a:t>31-03-2022</a:t>
            </a:fld>
            <a:endParaRPr lang="da-DK">
              <a:solidFill>
                <a:prstClr val="black">
                  <a:tint val="75000"/>
                </a:prstClr>
              </a:solidFill>
            </a:endParaRPr>
          </a:p>
        </p:txBody>
      </p:sp>
      <p:sp>
        <p:nvSpPr>
          <p:cNvPr id="5" name="Pladsholder til sidefod 4"/>
          <p:cNvSpPr>
            <a:spLocks noGrp="1"/>
          </p:cNvSpPr>
          <p:nvPr>
            <p:ph type="ftr" sz="quarter" idx="11"/>
          </p:nvPr>
        </p:nvSpPr>
        <p:spPr/>
        <p:txBody>
          <a:bodyPr/>
          <a:lstStyle/>
          <a:p>
            <a:endParaRPr lang="da-DK">
              <a:solidFill>
                <a:prstClr val="black">
                  <a:tint val="75000"/>
                </a:prstClr>
              </a:solidFill>
            </a:endParaRPr>
          </a:p>
        </p:txBody>
      </p:sp>
      <p:sp>
        <p:nvSpPr>
          <p:cNvPr id="6" name="Pladsholder til slidenummer 5"/>
          <p:cNvSpPr>
            <a:spLocks noGrp="1"/>
          </p:cNvSpPr>
          <p:nvPr>
            <p:ph type="sldNum" sz="quarter" idx="12"/>
          </p:nvPr>
        </p:nvSpPr>
        <p:spPr/>
        <p:txBody>
          <a:bodyPr/>
          <a:lstStyle/>
          <a:p>
            <a:fld id="{43D9148E-0958-427E-9BF8-62D73DAB487E}" type="slidenum">
              <a:rPr lang="da-DK" smtClean="0">
                <a:solidFill>
                  <a:prstClr val="black">
                    <a:tint val="75000"/>
                  </a:prstClr>
                </a:solidFill>
              </a:rPr>
              <a:pPr/>
              <a:t>‹nr.›</a:t>
            </a:fld>
            <a:endParaRPr lang="da-DK">
              <a:solidFill>
                <a:prstClr val="black">
                  <a:tint val="75000"/>
                </a:prstClr>
              </a:solidFill>
            </a:endParaRPr>
          </a:p>
        </p:txBody>
      </p:sp>
    </p:spTree>
    <p:extLst>
      <p:ext uri="{BB962C8B-B14F-4D97-AF65-F5344CB8AC3E}">
        <p14:creationId xmlns:p14="http://schemas.microsoft.com/office/powerpoint/2010/main" val="1774375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5BDF448A-5104-4490-B1CB-455398FAC4E8}" type="datetimeFigureOut">
              <a:rPr lang="da-DK" smtClean="0">
                <a:solidFill>
                  <a:prstClr val="black">
                    <a:tint val="75000"/>
                  </a:prstClr>
                </a:solidFill>
              </a:rPr>
              <a:pPr/>
              <a:t>31-03-2022</a:t>
            </a:fld>
            <a:endParaRPr lang="da-DK">
              <a:solidFill>
                <a:prstClr val="black">
                  <a:tint val="75000"/>
                </a:prstClr>
              </a:solidFill>
            </a:endParaRPr>
          </a:p>
        </p:txBody>
      </p:sp>
      <p:sp>
        <p:nvSpPr>
          <p:cNvPr id="3" name="Pladsholder til sidefod 2"/>
          <p:cNvSpPr>
            <a:spLocks noGrp="1"/>
          </p:cNvSpPr>
          <p:nvPr>
            <p:ph type="ftr" sz="quarter" idx="11"/>
          </p:nvPr>
        </p:nvSpPr>
        <p:spPr/>
        <p:txBody>
          <a:bodyPr/>
          <a:lstStyle/>
          <a:p>
            <a:endParaRPr lang="da-DK">
              <a:solidFill>
                <a:prstClr val="black">
                  <a:tint val="75000"/>
                </a:prstClr>
              </a:solidFill>
            </a:endParaRPr>
          </a:p>
        </p:txBody>
      </p:sp>
      <p:sp>
        <p:nvSpPr>
          <p:cNvPr id="4" name="Pladsholder til slidenummer 3"/>
          <p:cNvSpPr>
            <a:spLocks noGrp="1"/>
          </p:cNvSpPr>
          <p:nvPr>
            <p:ph type="sldNum" sz="quarter" idx="12"/>
          </p:nvPr>
        </p:nvSpPr>
        <p:spPr/>
        <p:txBody>
          <a:bodyPr/>
          <a:lstStyle/>
          <a:p>
            <a:fld id="{43D9148E-0958-427E-9BF8-62D73DAB487E}" type="slidenum">
              <a:rPr lang="da-DK" smtClean="0">
                <a:solidFill>
                  <a:prstClr val="black">
                    <a:tint val="75000"/>
                  </a:prstClr>
                </a:solidFill>
              </a:rPr>
              <a:pPr/>
              <a:t>‹nr.›</a:t>
            </a:fld>
            <a:endParaRPr lang="da-DK">
              <a:solidFill>
                <a:prstClr val="black">
                  <a:tint val="75000"/>
                </a:prstClr>
              </a:solidFill>
            </a:endParaRPr>
          </a:p>
        </p:txBody>
      </p:sp>
    </p:spTree>
    <p:extLst>
      <p:ext uri="{BB962C8B-B14F-4D97-AF65-F5344CB8AC3E}">
        <p14:creationId xmlns:p14="http://schemas.microsoft.com/office/powerpoint/2010/main" val="709645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pic>
        <p:nvPicPr>
          <p:cNvPr id="8" name="Billed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28"/>
            <a:ext cx="12192000" cy="6857142"/>
          </a:xfrm>
          <a:prstGeom prst="rect">
            <a:avLst/>
          </a:prstGeom>
        </p:spPr>
      </p:pic>
      <p:sp>
        <p:nvSpPr>
          <p:cNvPr id="2" name="Titel 1"/>
          <p:cNvSpPr>
            <a:spLocks noGrp="1"/>
          </p:cNvSpPr>
          <p:nvPr>
            <p:ph type="title"/>
          </p:nvPr>
        </p:nvSpPr>
        <p:spPr>
          <a:xfrm>
            <a:off x="839788" y="457200"/>
            <a:ext cx="3932237" cy="1600200"/>
          </a:xfrm>
        </p:spPr>
        <p:txBody>
          <a:bodyPr anchor="b"/>
          <a:lstStyle>
            <a:lvl1pPr>
              <a:defRPr sz="3200"/>
            </a:lvl1pPr>
          </a:lstStyle>
          <a:p>
            <a:r>
              <a:rPr lang="da-DK"/>
              <a:t>Klik for at redigere i master</a:t>
            </a:r>
          </a:p>
        </p:txBody>
      </p:sp>
      <p:sp>
        <p:nvSpPr>
          <p:cNvPr id="3" name="Pladsholder til ind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i master</a:t>
            </a:r>
          </a:p>
        </p:txBody>
      </p:sp>
      <p:sp>
        <p:nvSpPr>
          <p:cNvPr id="5" name="Pladsholder til dato 4"/>
          <p:cNvSpPr>
            <a:spLocks noGrp="1"/>
          </p:cNvSpPr>
          <p:nvPr>
            <p:ph type="dt" sz="half" idx="10"/>
          </p:nvPr>
        </p:nvSpPr>
        <p:spPr/>
        <p:txBody>
          <a:bodyPr/>
          <a:lstStyle/>
          <a:p>
            <a:fld id="{5BDF448A-5104-4490-B1CB-455398FAC4E8}" type="datetimeFigureOut">
              <a:rPr lang="da-DK" smtClean="0">
                <a:solidFill>
                  <a:prstClr val="black">
                    <a:tint val="75000"/>
                  </a:prstClr>
                </a:solidFill>
              </a:rPr>
              <a:pPr/>
              <a:t>31-03-2022</a:t>
            </a:fld>
            <a:endParaRPr lang="da-DK">
              <a:solidFill>
                <a:prstClr val="black">
                  <a:tint val="75000"/>
                </a:prstClr>
              </a:solidFill>
            </a:endParaRPr>
          </a:p>
        </p:txBody>
      </p:sp>
      <p:sp>
        <p:nvSpPr>
          <p:cNvPr id="6" name="Pladsholder til sidefod 5"/>
          <p:cNvSpPr>
            <a:spLocks noGrp="1"/>
          </p:cNvSpPr>
          <p:nvPr>
            <p:ph type="ftr" sz="quarter" idx="11"/>
          </p:nvPr>
        </p:nvSpPr>
        <p:spPr/>
        <p:txBody>
          <a:bodyPr/>
          <a:lstStyle/>
          <a:p>
            <a:endParaRPr lang="da-DK">
              <a:solidFill>
                <a:prstClr val="black">
                  <a:tint val="75000"/>
                </a:prstClr>
              </a:solidFill>
            </a:endParaRPr>
          </a:p>
        </p:txBody>
      </p:sp>
      <p:sp>
        <p:nvSpPr>
          <p:cNvPr id="7" name="Pladsholder til slidenummer 6"/>
          <p:cNvSpPr>
            <a:spLocks noGrp="1"/>
          </p:cNvSpPr>
          <p:nvPr>
            <p:ph type="sldNum" sz="quarter" idx="12"/>
          </p:nvPr>
        </p:nvSpPr>
        <p:spPr/>
        <p:txBody>
          <a:bodyPr/>
          <a:lstStyle/>
          <a:p>
            <a:fld id="{43D9148E-0958-427E-9BF8-62D73DAB487E}" type="slidenum">
              <a:rPr lang="da-DK" smtClean="0">
                <a:solidFill>
                  <a:prstClr val="black">
                    <a:tint val="75000"/>
                  </a:prstClr>
                </a:solidFill>
              </a:rPr>
              <a:pPr/>
              <a:t>‹nr.›</a:t>
            </a:fld>
            <a:endParaRPr lang="da-DK">
              <a:solidFill>
                <a:prstClr val="black">
                  <a:tint val="75000"/>
                </a:prstClr>
              </a:solidFill>
            </a:endParaRPr>
          </a:p>
        </p:txBody>
      </p:sp>
    </p:spTree>
    <p:extLst>
      <p:ext uri="{BB962C8B-B14F-4D97-AF65-F5344CB8AC3E}">
        <p14:creationId xmlns:p14="http://schemas.microsoft.com/office/powerpoint/2010/main" val="13042519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a:t>Klik for at redigere i master</a:t>
            </a:r>
          </a:p>
        </p:txBody>
      </p:sp>
      <p:sp>
        <p:nvSpPr>
          <p:cNvPr id="3" name="Pladsholder til bille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i master</a:t>
            </a:r>
          </a:p>
        </p:txBody>
      </p:sp>
      <p:sp>
        <p:nvSpPr>
          <p:cNvPr id="5" name="Pladsholder til dato 4"/>
          <p:cNvSpPr>
            <a:spLocks noGrp="1"/>
          </p:cNvSpPr>
          <p:nvPr>
            <p:ph type="dt" sz="half" idx="10"/>
          </p:nvPr>
        </p:nvSpPr>
        <p:spPr/>
        <p:txBody>
          <a:bodyPr/>
          <a:lstStyle/>
          <a:p>
            <a:fld id="{5BDF448A-5104-4490-B1CB-455398FAC4E8}" type="datetimeFigureOut">
              <a:rPr lang="da-DK" smtClean="0">
                <a:solidFill>
                  <a:prstClr val="black">
                    <a:tint val="75000"/>
                  </a:prstClr>
                </a:solidFill>
              </a:rPr>
              <a:pPr/>
              <a:t>31-03-2022</a:t>
            </a:fld>
            <a:endParaRPr lang="da-DK">
              <a:solidFill>
                <a:prstClr val="black">
                  <a:tint val="75000"/>
                </a:prstClr>
              </a:solidFill>
            </a:endParaRPr>
          </a:p>
        </p:txBody>
      </p:sp>
      <p:sp>
        <p:nvSpPr>
          <p:cNvPr id="6" name="Pladsholder til sidefod 5"/>
          <p:cNvSpPr>
            <a:spLocks noGrp="1"/>
          </p:cNvSpPr>
          <p:nvPr>
            <p:ph type="ftr" sz="quarter" idx="11"/>
          </p:nvPr>
        </p:nvSpPr>
        <p:spPr/>
        <p:txBody>
          <a:bodyPr/>
          <a:lstStyle/>
          <a:p>
            <a:endParaRPr lang="da-DK">
              <a:solidFill>
                <a:prstClr val="black">
                  <a:tint val="75000"/>
                </a:prstClr>
              </a:solidFill>
            </a:endParaRPr>
          </a:p>
        </p:txBody>
      </p:sp>
      <p:sp>
        <p:nvSpPr>
          <p:cNvPr id="7" name="Pladsholder til slidenummer 6"/>
          <p:cNvSpPr>
            <a:spLocks noGrp="1"/>
          </p:cNvSpPr>
          <p:nvPr>
            <p:ph type="sldNum" sz="quarter" idx="12"/>
          </p:nvPr>
        </p:nvSpPr>
        <p:spPr/>
        <p:txBody>
          <a:bodyPr/>
          <a:lstStyle/>
          <a:p>
            <a:fld id="{43D9148E-0958-427E-9BF8-62D73DAB487E}" type="slidenum">
              <a:rPr lang="da-DK" smtClean="0">
                <a:solidFill>
                  <a:prstClr val="black">
                    <a:tint val="75000"/>
                  </a:prstClr>
                </a:solidFill>
              </a:rPr>
              <a:pPr/>
              <a:t>‹nr.›</a:t>
            </a:fld>
            <a:endParaRPr lang="da-DK">
              <a:solidFill>
                <a:prstClr val="black">
                  <a:tint val="75000"/>
                </a:prstClr>
              </a:solidFill>
            </a:endParaRPr>
          </a:p>
        </p:txBody>
      </p:sp>
    </p:spTree>
    <p:extLst>
      <p:ext uri="{BB962C8B-B14F-4D97-AF65-F5344CB8AC3E}">
        <p14:creationId xmlns:p14="http://schemas.microsoft.com/office/powerpoint/2010/main" val="27318045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lodret titel 2"/>
          <p:cNvSpPr>
            <a:spLocks noGrp="1"/>
          </p:cNvSpPr>
          <p:nvPr>
            <p:ph type="body" orient="vert" idx="1"/>
          </p:nvPr>
        </p:nvSpPr>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5BDF448A-5104-4490-B1CB-455398FAC4E8}" type="datetimeFigureOut">
              <a:rPr lang="da-DK" smtClean="0">
                <a:solidFill>
                  <a:prstClr val="black">
                    <a:tint val="75000"/>
                  </a:prstClr>
                </a:solidFill>
              </a:rPr>
              <a:pPr/>
              <a:t>31-03-2022</a:t>
            </a:fld>
            <a:endParaRPr lang="da-DK">
              <a:solidFill>
                <a:prstClr val="black">
                  <a:tint val="75000"/>
                </a:prstClr>
              </a:solidFill>
            </a:endParaRPr>
          </a:p>
        </p:txBody>
      </p:sp>
      <p:sp>
        <p:nvSpPr>
          <p:cNvPr id="5" name="Pladsholder til sidefod 4"/>
          <p:cNvSpPr>
            <a:spLocks noGrp="1"/>
          </p:cNvSpPr>
          <p:nvPr>
            <p:ph type="ftr" sz="quarter" idx="11"/>
          </p:nvPr>
        </p:nvSpPr>
        <p:spPr/>
        <p:txBody>
          <a:bodyPr/>
          <a:lstStyle/>
          <a:p>
            <a:endParaRPr lang="da-DK">
              <a:solidFill>
                <a:prstClr val="black">
                  <a:tint val="75000"/>
                </a:prstClr>
              </a:solidFill>
            </a:endParaRPr>
          </a:p>
        </p:txBody>
      </p:sp>
      <p:sp>
        <p:nvSpPr>
          <p:cNvPr id="6" name="Pladsholder til slidenummer 5"/>
          <p:cNvSpPr>
            <a:spLocks noGrp="1"/>
          </p:cNvSpPr>
          <p:nvPr>
            <p:ph type="sldNum" sz="quarter" idx="12"/>
          </p:nvPr>
        </p:nvSpPr>
        <p:spPr/>
        <p:txBody>
          <a:bodyPr/>
          <a:lstStyle/>
          <a:p>
            <a:fld id="{43D9148E-0958-427E-9BF8-62D73DAB487E}" type="slidenum">
              <a:rPr lang="da-DK" smtClean="0">
                <a:solidFill>
                  <a:prstClr val="black">
                    <a:tint val="75000"/>
                  </a:prstClr>
                </a:solidFill>
              </a:rPr>
              <a:pPr/>
              <a:t>‹nr.›</a:t>
            </a:fld>
            <a:endParaRPr lang="da-DK">
              <a:solidFill>
                <a:prstClr val="black">
                  <a:tint val="75000"/>
                </a:prstClr>
              </a:solidFill>
            </a:endParaRPr>
          </a:p>
        </p:txBody>
      </p:sp>
    </p:spTree>
    <p:extLst>
      <p:ext uri="{BB962C8B-B14F-4D97-AF65-F5344CB8AC3E}">
        <p14:creationId xmlns:p14="http://schemas.microsoft.com/office/powerpoint/2010/main" val="7538957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8724900" y="365125"/>
            <a:ext cx="2628900" cy="5811838"/>
          </a:xfrm>
        </p:spPr>
        <p:txBody>
          <a:bodyPr vert="eaVert"/>
          <a:lstStyle/>
          <a:p>
            <a:r>
              <a:rPr lang="da-DK"/>
              <a:t>Klik for at redigere i master</a:t>
            </a:r>
          </a:p>
        </p:txBody>
      </p:sp>
      <p:sp>
        <p:nvSpPr>
          <p:cNvPr id="3" name="Pladsholder til lodret titel 2"/>
          <p:cNvSpPr>
            <a:spLocks noGrp="1"/>
          </p:cNvSpPr>
          <p:nvPr>
            <p:ph type="body" orient="vert" idx="1"/>
          </p:nvPr>
        </p:nvSpPr>
        <p:spPr>
          <a:xfrm>
            <a:off x="838200" y="365125"/>
            <a:ext cx="7734300" cy="5811838"/>
          </a:xfrm>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5BDF448A-5104-4490-B1CB-455398FAC4E8}" type="datetimeFigureOut">
              <a:rPr lang="da-DK" smtClean="0">
                <a:solidFill>
                  <a:prstClr val="black">
                    <a:tint val="75000"/>
                  </a:prstClr>
                </a:solidFill>
              </a:rPr>
              <a:pPr/>
              <a:t>31-03-2022</a:t>
            </a:fld>
            <a:endParaRPr lang="da-DK">
              <a:solidFill>
                <a:prstClr val="black">
                  <a:tint val="75000"/>
                </a:prstClr>
              </a:solidFill>
            </a:endParaRPr>
          </a:p>
        </p:txBody>
      </p:sp>
      <p:sp>
        <p:nvSpPr>
          <p:cNvPr id="5" name="Pladsholder til sidefod 4"/>
          <p:cNvSpPr>
            <a:spLocks noGrp="1"/>
          </p:cNvSpPr>
          <p:nvPr>
            <p:ph type="ftr" sz="quarter" idx="11"/>
          </p:nvPr>
        </p:nvSpPr>
        <p:spPr/>
        <p:txBody>
          <a:bodyPr/>
          <a:lstStyle/>
          <a:p>
            <a:endParaRPr lang="da-DK">
              <a:solidFill>
                <a:prstClr val="black">
                  <a:tint val="75000"/>
                </a:prstClr>
              </a:solidFill>
            </a:endParaRPr>
          </a:p>
        </p:txBody>
      </p:sp>
      <p:sp>
        <p:nvSpPr>
          <p:cNvPr id="6" name="Pladsholder til slidenummer 5"/>
          <p:cNvSpPr>
            <a:spLocks noGrp="1"/>
          </p:cNvSpPr>
          <p:nvPr>
            <p:ph type="sldNum" sz="quarter" idx="12"/>
          </p:nvPr>
        </p:nvSpPr>
        <p:spPr/>
        <p:txBody>
          <a:bodyPr/>
          <a:lstStyle/>
          <a:p>
            <a:fld id="{43D9148E-0958-427E-9BF8-62D73DAB487E}" type="slidenum">
              <a:rPr lang="da-DK" smtClean="0">
                <a:solidFill>
                  <a:prstClr val="black">
                    <a:tint val="75000"/>
                  </a:prstClr>
                </a:solidFill>
              </a:rPr>
              <a:pPr/>
              <a:t>‹nr.›</a:t>
            </a:fld>
            <a:endParaRPr lang="da-DK">
              <a:solidFill>
                <a:prstClr val="black">
                  <a:tint val="75000"/>
                </a:prstClr>
              </a:solidFill>
            </a:endParaRPr>
          </a:p>
        </p:txBody>
      </p:sp>
    </p:spTree>
    <p:extLst>
      <p:ext uri="{BB962C8B-B14F-4D97-AF65-F5344CB8AC3E}">
        <p14:creationId xmlns:p14="http://schemas.microsoft.com/office/powerpoint/2010/main" val="2211827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Mulighed 1_Titel og indholdsobjekt">
    <p:spTree>
      <p:nvGrpSpPr>
        <p:cNvPr id="1" name=""/>
        <p:cNvGrpSpPr/>
        <p:nvPr/>
      </p:nvGrpSpPr>
      <p:grpSpPr>
        <a:xfrm>
          <a:off x="0" y="0"/>
          <a:ext cx="0" cy="0"/>
          <a:chOff x="0" y="0"/>
          <a:chExt cx="0" cy="0"/>
        </a:xfrm>
      </p:grpSpPr>
      <p:pic>
        <p:nvPicPr>
          <p:cNvPr id="7" name="Billed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99392"/>
            <a:ext cx="12192000" cy="6857142"/>
          </a:xfrm>
          <a:prstGeom prst="rect">
            <a:avLst/>
          </a:prstGeom>
        </p:spPr>
      </p:pic>
      <p:sp>
        <p:nvSpPr>
          <p:cNvPr id="2" name="Titel 1"/>
          <p:cNvSpPr>
            <a:spLocks noGrp="1"/>
          </p:cNvSpPr>
          <p:nvPr>
            <p:ph type="title" hasCustomPrompt="1"/>
          </p:nvPr>
        </p:nvSpPr>
        <p:spPr/>
        <p:txBody>
          <a:bodyPr/>
          <a:lstStyle>
            <a:lvl1pPr>
              <a:defRPr baseline="0"/>
            </a:lvl1pPr>
          </a:lstStyle>
          <a:p>
            <a:r>
              <a:rPr lang="da-DK" dirty="0"/>
              <a:t>Valgmulighed I</a:t>
            </a:r>
          </a:p>
        </p:txBody>
      </p:sp>
      <p:sp>
        <p:nvSpPr>
          <p:cNvPr id="3" name="Pladsholder til indhold 2"/>
          <p:cNvSpPr>
            <a:spLocks noGrp="1"/>
          </p:cNvSpPr>
          <p:nvPr>
            <p:ph idx="1"/>
          </p:nvPr>
        </p:nvSpPr>
        <p:spPr/>
        <p:txBody>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ato 3"/>
          <p:cNvSpPr>
            <a:spLocks noGrp="1"/>
          </p:cNvSpPr>
          <p:nvPr>
            <p:ph type="dt" sz="half" idx="10"/>
          </p:nvPr>
        </p:nvSpPr>
        <p:spPr/>
        <p:txBody>
          <a:bodyPr/>
          <a:lstStyle/>
          <a:p>
            <a:fld id="{5BDF448A-5104-4490-B1CB-455398FAC4E8}" type="datetimeFigureOut">
              <a:rPr lang="da-DK" smtClean="0">
                <a:solidFill>
                  <a:prstClr val="black">
                    <a:tint val="75000"/>
                  </a:prstClr>
                </a:solidFill>
              </a:rPr>
              <a:pPr/>
              <a:t>31-03-2022</a:t>
            </a:fld>
            <a:endParaRPr lang="da-DK">
              <a:solidFill>
                <a:prstClr val="black">
                  <a:tint val="75000"/>
                </a:prstClr>
              </a:solidFill>
            </a:endParaRPr>
          </a:p>
        </p:txBody>
      </p:sp>
      <p:sp>
        <p:nvSpPr>
          <p:cNvPr id="5" name="Pladsholder til sidefod 4"/>
          <p:cNvSpPr>
            <a:spLocks noGrp="1"/>
          </p:cNvSpPr>
          <p:nvPr>
            <p:ph type="ftr" sz="quarter" idx="11"/>
          </p:nvPr>
        </p:nvSpPr>
        <p:spPr/>
        <p:txBody>
          <a:bodyPr/>
          <a:lstStyle/>
          <a:p>
            <a:endParaRPr lang="da-DK">
              <a:solidFill>
                <a:prstClr val="black">
                  <a:tint val="75000"/>
                </a:prstClr>
              </a:solidFill>
            </a:endParaRPr>
          </a:p>
        </p:txBody>
      </p:sp>
      <p:sp>
        <p:nvSpPr>
          <p:cNvPr id="6" name="Pladsholder til slidenummer 5"/>
          <p:cNvSpPr>
            <a:spLocks noGrp="1"/>
          </p:cNvSpPr>
          <p:nvPr>
            <p:ph type="sldNum" sz="quarter" idx="12"/>
          </p:nvPr>
        </p:nvSpPr>
        <p:spPr/>
        <p:txBody>
          <a:bodyPr/>
          <a:lstStyle/>
          <a:p>
            <a:fld id="{43D9148E-0958-427E-9BF8-62D73DAB487E}" type="slidenum">
              <a:rPr lang="da-DK" smtClean="0">
                <a:solidFill>
                  <a:prstClr val="black">
                    <a:tint val="75000"/>
                  </a:prstClr>
                </a:solidFill>
              </a:rPr>
              <a:pPr/>
              <a:t>‹nr.›</a:t>
            </a:fld>
            <a:endParaRPr lang="da-DK">
              <a:solidFill>
                <a:prstClr val="black">
                  <a:tint val="75000"/>
                </a:prstClr>
              </a:solidFill>
            </a:endParaRPr>
          </a:p>
        </p:txBody>
      </p:sp>
    </p:spTree>
    <p:extLst>
      <p:ext uri="{BB962C8B-B14F-4D97-AF65-F5344CB8AC3E}">
        <p14:creationId xmlns:p14="http://schemas.microsoft.com/office/powerpoint/2010/main" val="2316570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Mulighed 2_Titel og indholdsobjekt">
    <p:spTree>
      <p:nvGrpSpPr>
        <p:cNvPr id="1" name=""/>
        <p:cNvGrpSpPr/>
        <p:nvPr/>
      </p:nvGrpSpPr>
      <p:grpSpPr>
        <a:xfrm>
          <a:off x="0" y="0"/>
          <a:ext cx="0" cy="0"/>
          <a:chOff x="0" y="0"/>
          <a:chExt cx="0" cy="0"/>
        </a:xfrm>
      </p:grpSpPr>
      <p:pic>
        <p:nvPicPr>
          <p:cNvPr id="7" name="Billede 6"/>
          <p:cNvPicPr>
            <a:picLocks noChangeAspect="1"/>
          </p:cNvPicPr>
          <p:nvPr userDrawn="1"/>
        </p:nvPicPr>
        <p:blipFill rotWithShape="1">
          <a:blip r:embed="rId2" cstate="print">
            <a:extLst>
              <a:ext uri="{28A0092B-C50C-407E-A947-70E740481C1C}">
                <a14:useLocalDpi xmlns:a14="http://schemas.microsoft.com/office/drawing/2010/main" val="0"/>
              </a:ext>
            </a:extLst>
          </a:blip>
          <a:srcRect r="388" b="75203"/>
          <a:stretch/>
        </p:blipFill>
        <p:spPr>
          <a:xfrm>
            <a:off x="0" y="428"/>
            <a:ext cx="12144672" cy="1700380"/>
          </a:xfrm>
          <a:prstGeom prst="rect">
            <a:avLst/>
          </a:prstGeom>
        </p:spPr>
      </p:pic>
      <p:sp>
        <p:nvSpPr>
          <p:cNvPr id="2" name="Titel 1"/>
          <p:cNvSpPr>
            <a:spLocks noGrp="1"/>
          </p:cNvSpPr>
          <p:nvPr>
            <p:ph type="title" hasCustomPrompt="1"/>
          </p:nvPr>
        </p:nvSpPr>
        <p:spPr/>
        <p:txBody>
          <a:bodyPr/>
          <a:lstStyle>
            <a:lvl1pPr>
              <a:defRPr/>
            </a:lvl1pPr>
          </a:lstStyle>
          <a:p>
            <a:r>
              <a:rPr lang="da-DK" dirty="0"/>
              <a:t>Valgmulighed II</a:t>
            </a:r>
          </a:p>
        </p:txBody>
      </p:sp>
      <p:sp>
        <p:nvSpPr>
          <p:cNvPr id="3" name="Pladsholder til indhold 2"/>
          <p:cNvSpPr>
            <a:spLocks noGrp="1"/>
          </p:cNvSpPr>
          <p:nvPr>
            <p:ph idx="1"/>
          </p:nvPr>
        </p:nvSpPr>
        <p:spPr/>
        <p:txBody>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ato 3"/>
          <p:cNvSpPr>
            <a:spLocks noGrp="1"/>
          </p:cNvSpPr>
          <p:nvPr>
            <p:ph type="dt" sz="half" idx="10"/>
          </p:nvPr>
        </p:nvSpPr>
        <p:spPr/>
        <p:txBody>
          <a:bodyPr/>
          <a:lstStyle/>
          <a:p>
            <a:fld id="{5BDF448A-5104-4490-B1CB-455398FAC4E8}" type="datetimeFigureOut">
              <a:rPr lang="da-DK" smtClean="0">
                <a:solidFill>
                  <a:prstClr val="black">
                    <a:tint val="75000"/>
                  </a:prstClr>
                </a:solidFill>
              </a:rPr>
              <a:pPr/>
              <a:t>31-03-2022</a:t>
            </a:fld>
            <a:endParaRPr lang="da-DK">
              <a:solidFill>
                <a:prstClr val="black">
                  <a:tint val="75000"/>
                </a:prstClr>
              </a:solidFill>
            </a:endParaRPr>
          </a:p>
        </p:txBody>
      </p:sp>
      <p:sp>
        <p:nvSpPr>
          <p:cNvPr id="5" name="Pladsholder til sidefod 4"/>
          <p:cNvSpPr>
            <a:spLocks noGrp="1"/>
          </p:cNvSpPr>
          <p:nvPr>
            <p:ph type="ftr" sz="quarter" idx="11"/>
          </p:nvPr>
        </p:nvSpPr>
        <p:spPr/>
        <p:txBody>
          <a:bodyPr/>
          <a:lstStyle/>
          <a:p>
            <a:endParaRPr lang="da-DK" dirty="0">
              <a:solidFill>
                <a:prstClr val="black">
                  <a:tint val="75000"/>
                </a:prstClr>
              </a:solidFill>
            </a:endParaRPr>
          </a:p>
        </p:txBody>
      </p:sp>
      <p:sp>
        <p:nvSpPr>
          <p:cNvPr id="6" name="Pladsholder til slidenummer 5"/>
          <p:cNvSpPr>
            <a:spLocks noGrp="1"/>
          </p:cNvSpPr>
          <p:nvPr>
            <p:ph type="sldNum" sz="quarter" idx="12"/>
          </p:nvPr>
        </p:nvSpPr>
        <p:spPr/>
        <p:txBody>
          <a:bodyPr/>
          <a:lstStyle/>
          <a:p>
            <a:fld id="{43D9148E-0958-427E-9BF8-62D73DAB487E}" type="slidenum">
              <a:rPr lang="da-DK" smtClean="0">
                <a:solidFill>
                  <a:prstClr val="black">
                    <a:tint val="75000"/>
                  </a:prstClr>
                </a:solidFill>
              </a:rPr>
              <a:pPr/>
              <a:t>‹nr.›</a:t>
            </a:fld>
            <a:endParaRPr lang="da-DK">
              <a:solidFill>
                <a:prstClr val="black">
                  <a:tint val="75000"/>
                </a:prstClr>
              </a:solidFill>
            </a:endParaRPr>
          </a:p>
        </p:txBody>
      </p:sp>
    </p:spTree>
    <p:extLst>
      <p:ext uri="{BB962C8B-B14F-4D97-AF65-F5344CB8AC3E}">
        <p14:creationId xmlns:p14="http://schemas.microsoft.com/office/powerpoint/2010/main" val="607149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Mulighed 3_Titel og indholdsobjek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a-DK" dirty="0"/>
              <a:t>Valgmulighed III</a:t>
            </a:r>
          </a:p>
        </p:txBody>
      </p:sp>
      <p:sp>
        <p:nvSpPr>
          <p:cNvPr id="3" name="Pladsholder til indhold 2"/>
          <p:cNvSpPr>
            <a:spLocks noGrp="1"/>
          </p:cNvSpPr>
          <p:nvPr>
            <p:ph idx="1"/>
          </p:nvPr>
        </p:nvSpPr>
        <p:spPr/>
        <p:txBody>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ato 3"/>
          <p:cNvSpPr>
            <a:spLocks noGrp="1"/>
          </p:cNvSpPr>
          <p:nvPr>
            <p:ph type="dt" sz="half" idx="10"/>
          </p:nvPr>
        </p:nvSpPr>
        <p:spPr/>
        <p:txBody>
          <a:bodyPr/>
          <a:lstStyle/>
          <a:p>
            <a:fld id="{5BDF448A-5104-4490-B1CB-455398FAC4E8}" type="datetimeFigureOut">
              <a:rPr lang="da-DK" smtClean="0">
                <a:solidFill>
                  <a:prstClr val="black">
                    <a:tint val="75000"/>
                  </a:prstClr>
                </a:solidFill>
              </a:rPr>
              <a:pPr/>
              <a:t>31-03-2022</a:t>
            </a:fld>
            <a:endParaRPr lang="da-DK">
              <a:solidFill>
                <a:prstClr val="black">
                  <a:tint val="75000"/>
                </a:prstClr>
              </a:solidFill>
            </a:endParaRPr>
          </a:p>
        </p:txBody>
      </p:sp>
      <p:sp>
        <p:nvSpPr>
          <p:cNvPr id="5" name="Pladsholder til sidefod 4"/>
          <p:cNvSpPr>
            <a:spLocks noGrp="1"/>
          </p:cNvSpPr>
          <p:nvPr>
            <p:ph type="ftr" sz="quarter" idx="11"/>
          </p:nvPr>
        </p:nvSpPr>
        <p:spPr/>
        <p:txBody>
          <a:bodyPr/>
          <a:lstStyle/>
          <a:p>
            <a:endParaRPr lang="da-DK" dirty="0">
              <a:solidFill>
                <a:prstClr val="black">
                  <a:tint val="75000"/>
                </a:prstClr>
              </a:solidFill>
            </a:endParaRPr>
          </a:p>
        </p:txBody>
      </p:sp>
      <p:sp>
        <p:nvSpPr>
          <p:cNvPr id="6" name="Pladsholder til slidenummer 5"/>
          <p:cNvSpPr>
            <a:spLocks noGrp="1"/>
          </p:cNvSpPr>
          <p:nvPr>
            <p:ph type="sldNum" sz="quarter" idx="12"/>
          </p:nvPr>
        </p:nvSpPr>
        <p:spPr/>
        <p:txBody>
          <a:bodyPr/>
          <a:lstStyle/>
          <a:p>
            <a:fld id="{43D9148E-0958-427E-9BF8-62D73DAB487E}" type="slidenum">
              <a:rPr lang="da-DK" smtClean="0">
                <a:solidFill>
                  <a:prstClr val="black">
                    <a:tint val="75000"/>
                  </a:prstClr>
                </a:solidFill>
              </a:rPr>
              <a:pPr/>
              <a:t>‹nr.›</a:t>
            </a:fld>
            <a:endParaRPr lang="da-DK">
              <a:solidFill>
                <a:prstClr val="black">
                  <a:tint val="75000"/>
                </a:prstClr>
              </a:solidFill>
            </a:endParaRPr>
          </a:p>
        </p:txBody>
      </p:sp>
      <p:pic>
        <p:nvPicPr>
          <p:cNvPr id="8" name="Billede 7"/>
          <p:cNvPicPr>
            <a:picLocks noChangeAspect="1"/>
          </p:cNvPicPr>
          <p:nvPr userDrawn="1"/>
        </p:nvPicPr>
        <p:blipFill rotWithShape="1">
          <a:blip r:embed="rId2">
            <a:extLst>
              <a:ext uri="{28A0092B-C50C-407E-A947-70E740481C1C}">
                <a14:useLocalDpi xmlns:a14="http://schemas.microsoft.com/office/drawing/2010/main" val="0"/>
              </a:ext>
            </a:extLst>
          </a:blip>
          <a:srcRect b="7590"/>
          <a:stretch/>
        </p:blipFill>
        <p:spPr>
          <a:xfrm>
            <a:off x="4799856" y="6013267"/>
            <a:ext cx="2592288" cy="800109"/>
          </a:xfrm>
          <a:prstGeom prst="rect">
            <a:avLst/>
          </a:prstGeom>
        </p:spPr>
      </p:pic>
      <p:pic>
        <p:nvPicPr>
          <p:cNvPr id="9" name="Billed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42913" t="89904" r="45275"/>
          <a:stretch/>
        </p:blipFill>
        <p:spPr>
          <a:xfrm>
            <a:off x="9552384" y="260648"/>
            <a:ext cx="2033694" cy="977570"/>
          </a:xfrm>
          <a:prstGeom prst="rect">
            <a:avLst/>
          </a:prstGeom>
        </p:spPr>
      </p:pic>
    </p:spTree>
    <p:extLst>
      <p:ext uri="{BB962C8B-B14F-4D97-AF65-F5344CB8AC3E}">
        <p14:creationId xmlns:p14="http://schemas.microsoft.com/office/powerpoint/2010/main" val="1335339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Mulighed 4_Titel og indholdsobjek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a-DK" dirty="0"/>
              <a:t>Valgmulighed IV</a:t>
            </a:r>
          </a:p>
        </p:txBody>
      </p:sp>
      <p:sp>
        <p:nvSpPr>
          <p:cNvPr id="3" name="Pladsholder til indhold 2"/>
          <p:cNvSpPr>
            <a:spLocks noGrp="1"/>
          </p:cNvSpPr>
          <p:nvPr>
            <p:ph idx="1"/>
          </p:nvPr>
        </p:nvSpPr>
        <p:spPr/>
        <p:txBody>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ato 3"/>
          <p:cNvSpPr>
            <a:spLocks noGrp="1"/>
          </p:cNvSpPr>
          <p:nvPr>
            <p:ph type="dt" sz="half" idx="10"/>
          </p:nvPr>
        </p:nvSpPr>
        <p:spPr/>
        <p:txBody>
          <a:bodyPr/>
          <a:lstStyle/>
          <a:p>
            <a:fld id="{5BDF448A-5104-4490-B1CB-455398FAC4E8}" type="datetimeFigureOut">
              <a:rPr lang="da-DK" smtClean="0">
                <a:solidFill>
                  <a:prstClr val="black">
                    <a:tint val="75000"/>
                  </a:prstClr>
                </a:solidFill>
              </a:rPr>
              <a:pPr/>
              <a:t>31-03-2022</a:t>
            </a:fld>
            <a:endParaRPr lang="da-DK">
              <a:solidFill>
                <a:prstClr val="black">
                  <a:tint val="75000"/>
                </a:prstClr>
              </a:solidFill>
            </a:endParaRPr>
          </a:p>
        </p:txBody>
      </p:sp>
      <p:sp>
        <p:nvSpPr>
          <p:cNvPr id="5" name="Pladsholder til sidefod 4"/>
          <p:cNvSpPr>
            <a:spLocks noGrp="1"/>
          </p:cNvSpPr>
          <p:nvPr>
            <p:ph type="ftr" sz="quarter" idx="11"/>
          </p:nvPr>
        </p:nvSpPr>
        <p:spPr/>
        <p:txBody>
          <a:bodyPr/>
          <a:lstStyle/>
          <a:p>
            <a:endParaRPr lang="da-DK" dirty="0">
              <a:solidFill>
                <a:prstClr val="black">
                  <a:tint val="75000"/>
                </a:prstClr>
              </a:solidFill>
            </a:endParaRPr>
          </a:p>
        </p:txBody>
      </p:sp>
      <p:sp>
        <p:nvSpPr>
          <p:cNvPr id="6" name="Pladsholder til slidenummer 5"/>
          <p:cNvSpPr>
            <a:spLocks noGrp="1"/>
          </p:cNvSpPr>
          <p:nvPr>
            <p:ph type="sldNum" sz="quarter" idx="12"/>
          </p:nvPr>
        </p:nvSpPr>
        <p:spPr/>
        <p:txBody>
          <a:bodyPr/>
          <a:lstStyle/>
          <a:p>
            <a:fld id="{43D9148E-0958-427E-9BF8-62D73DAB487E}" type="slidenum">
              <a:rPr lang="da-DK" smtClean="0">
                <a:solidFill>
                  <a:prstClr val="black">
                    <a:tint val="75000"/>
                  </a:prstClr>
                </a:solidFill>
              </a:rPr>
              <a:pPr/>
              <a:t>‹nr.›</a:t>
            </a:fld>
            <a:endParaRPr lang="da-DK">
              <a:solidFill>
                <a:prstClr val="black">
                  <a:tint val="75000"/>
                </a:prstClr>
              </a:solidFill>
            </a:endParaRPr>
          </a:p>
        </p:txBody>
      </p:sp>
      <p:pic>
        <p:nvPicPr>
          <p:cNvPr id="8" name="Billede 7"/>
          <p:cNvPicPr>
            <a:picLocks noChangeAspect="1"/>
          </p:cNvPicPr>
          <p:nvPr userDrawn="1"/>
        </p:nvPicPr>
        <p:blipFill rotWithShape="1">
          <a:blip r:embed="rId2">
            <a:extLst>
              <a:ext uri="{28A0092B-C50C-407E-A947-70E740481C1C}">
                <a14:useLocalDpi xmlns:a14="http://schemas.microsoft.com/office/drawing/2010/main" val="0"/>
              </a:ext>
            </a:extLst>
          </a:blip>
          <a:srcRect b="7590"/>
          <a:stretch/>
        </p:blipFill>
        <p:spPr>
          <a:xfrm>
            <a:off x="4799856" y="6013267"/>
            <a:ext cx="2592288" cy="800109"/>
          </a:xfrm>
          <a:prstGeom prst="rect">
            <a:avLst/>
          </a:prstGeom>
        </p:spPr>
      </p:pic>
    </p:spTree>
    <p:extLst>
      <p:ext uri="{BB962C8B-B14F-4D97-AF65-F5344CB8AC3E}">
        <p14:creationId xmlns:p14="http://schemas.microsoft.com/office/powerpoint/2010/main" val="286526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pic>
        <p:nvPicPr>
          <p:cNvPr id="7" name="Billed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28"/>
            <a:ext cx="12192000" cy="6857142"/>
          </a:xfrm>
          <a:prstGeom prst="rect">
            <a:avLst/>
          </a:prstGeom>
        </p:spPr>
      </p:pic>
      <p:sp>
        <p:nvSpPr>
          <p:cNvPr id="2" name="Titel 1"/>
          <p:cNvSpPr>
            <a:spLocks noGrp="1"/>
          </p:cNvSpPr>
          <p:nvPr>
            <p:ph type="title"/>
          </p:nvPr>
        </p:nvSpPr>
        <p:spPr>
          <a:xfrm>
            <a:off x="831850" y="1709738"/>
            <a:ext cx="10515600" cy="2852737"/>
          </a:xfrm>
        </p:spPr>
        <p:txBody>
          <a:bodyPr anchor="b"/>
          <a:lstStyle>
            <a:lvl1pPr>
              <a:defRPr sz="6000"/>
            </a:lvl1pPr>
          </a:lstStyle>
          <a:p>
            <a:r>
              <a:rPr lang="da-DK"/>
              <a:t>Klik for at redigere i master</a:t>
            </a:r>
          </a:p>
        </p:txBody>
      </p:sp>
      <p:sp>
        <p:nvSpPr>
          <p:cNvPr id="3" name="Pladsholder til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i master</a:t>
            </a:r>
          </a:p>
        </p:txBody>
      </p:sp>
      <p:sp>
        <p:nvSpPr>
          <p:cNvPr id="4" name="Pladsholder til dato 3"/>
          <p:cNvSpPr>
            <a:spLocks noGrp="1"/>
          </p:cNvSpPr>
          <p:nvPr>
            <p:ph type="dt" sz="half" idx="10"/>
          </p:nvPr>
        </p:nvSpPr>
        <p:spPr/>
        <p:txBody>
          <a:bodyPr/>
          <a:lstStyle/>
          <a:p>
            <a:fld id="{5BDF448A-5104-4490-B1CB-455398FAC4E8}" type="datetimeFigureOut">
              <a:rPr lang="da-DK" smtClean="0">
                <a:solidFill>
                  <a:prstClr val="black">
                    <a:tint val="75000"/>
                  </a:prstClr>
                </a:solidFill>
              </a:rPr>
              <a:pPr/>
              <a:t>31-03-2022</a:t>
            </a:fld>
            <a:endParaRPr lang="da-DK">
              <a:solidFill>
                <a:prstClr val="black">
                  <a:tint val="75000"/>
                </a:prstClr>
              </a:solidFill>
            </a:endParaRPr>
          </a:p>
        </p:txBody>
      </p:sp>
      <p:sp>
        <p:nvSpPr>
          <p:cNvPr id="5" name="Pladsholder til sidefod 4"/>
          <p:cNvSpPr>
            <a:spLocks noGrp="1"/>
          </p:cNvSpPr>
          <p:nvPr>
            <p:ph type="ftr" sz="quarter" idx="11"/>
          </p:nvPr>
        </p:nvSpPr>
        <p:spPr/>
        <p:txBody>
          <a:bodyPr/>
          <a:lstStyle/>
          <a:p>
            <a:endParaRPr lang="da-DK">
              <a:solidFill>
                <a:prstClr val="black">
                  <a:tint val="75000"/>
                </a:prstClr>
              </a:solidFill>
            </a:endParaRPr>
          </a:p>
        </p:txBody>
      </p:sp>
      <p:sp>
        <p:nvSpPr>
          <p:cNvPr id="6" name="Pladsholder til slidenummer 5"/>
          <p:cNvSpPr>
            <a:spLocks noGrp="1"/>
          </p:cNvSpPr>
          <p:nvPr>
            <p:ph type="sldNum" sz="quarter" idx="12"/>
          </p:nvPr>
        </p:nvSpPr>
        <p:spPr/>
        <p:txBody>
          <a:bodyPr/>
          <a:lstStyle/>
          <a:p>
            <a:fld id="{43D9148E-0958-427E-9BF8-62D73DAB487E}" type="slidenum">
              <a:rPr lang="da-DK" smtClean="0">
                <a:solidFill>
                  <a:prstClr val="black">
                    <a:tint val="75000"/>
                  </a:prstClr>
                </a:solidFill>
              </a:rPr>
              <a:pPr/>
              <a:t>‹nr.›</a:t>
            </a:fld>
            <a:endParaRPr lang="da-DK">
              <a:solidFill>
                <a:prstClr val="black">
                  <a:tint val="75000"/>
                </a:prstClr>
              </a:solidFill>
            </a:endParaRPr>
          </a:p>
        </p:txBody>
      </p:sp>
    </p:spTree>
    <p:extLst>
      <p:ext uri="{BB962C8B-B14F-4D97-AF65-F5344CB8AC3E}">
        <p14:creationId xmlns:p14="http://schemas.microsoft.com/office/powerpoint/2010/main" val="173113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pic>
        <p:nvPicPr>
          <p:cNvPr id="8" name="Billed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28"/>
            <a:ext cx="12192000" cy="6857142"/>
          </a:xfrm>
          <a:prstGeom prst="rect">
            <a:avLst/>
          </a:prstGeom>
        </p:spPr>
      </p:pic>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sz="half" idx="1"/>
          </p:nvPr>
        </p:nvSpPr>
        <p:spPr>
          <a:xfrm>
            <a:off x="838200" y="1825625"/>
            <a:ext cx="5181600" cy="435133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6172200" y="1825625"/>
            <a:ext cx="5181600" cy="435133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p:cNvSpPr>
            <a:spLocks noGrp="1"/>
          </p:cNvSpPr>
          <p:nvPr>
            <p:ph type="dt" sz="half" idx="10"/>
          </p:nvPr>
        </p:nvSpPr>
        <p:spPr/>
        <p:txBody>
          <a:bodyPr/>
          <a:lstStyle/>
          <a:p>
            <a:fld id="{5BDF448A-5104-4490-B1CB-455398FAC4E8}" type="datetimeFigureOut">
              <a:rPr lang="da-DK" smtClean="0">
                <a:solidFill>
                  <a:prstClr val="black">
                    <a:tint val="75000"/>
                  </a:prstClr>
                </a:solidFill>
              </a:rPr>
              <a:pPr/>
              <a:t>31-03-2022</a:t>
            </a:fld>
            <a:endParaRPr lang="da-DK">
              <a:solidFill>
                <a:prstClr val="black">
                  <a:tint val="75000"/>
                </a:prstClr>
              </a:solidFill>
            </a:endParaRPr>
          </a:p>
        </p:txBody>
      </p:sp>
      <p:sp>
        <p:nvSpPr>
          <p:cNvPr id="6" name="Pladsholder til sidefod 5"/>
          <p:cNvSpPr>
            <a:spLocks noGrp="1"/>
          </p:cNvSpPr>
          <p:nvPr>
            <p:ph type="ftr" sz="quarter" idx="11"/>
          </p:nvPr>
        </p:nvSpPr>
        <p:spPr/>
        <p:txBody>
          <a:bodyPr/>
          <a:lstStyle/>
          <a:p>
            <a:endParaRPr lang="da-DK">
              <a:solidFill>
                <a:prstClr val="black">
                  <a:tint val="75000"/>
                </a:prstClr>
              </a:solidFill>
            </a:endParaRPr>
          </a:p>
        </p:txBody>
      </p:sp>
      <p:sp>
        <p:nvSpPr>
          <p:cNvPr id="7" name="Pladsholder til slidenummer 6"/>
          <p:cNvSpPr>
            <a:spLocks noGrp="1"/>
          </p:cNvSpPr>
          <p:nvPr>
            <p:ph type="sldNum" sz="quarter" idx="12"/>
          </p:nvPr>
        </p:nvSpPr>
        <p:spPr/>
        <p:txBody>
          <a:bodyPr/>
          <a:lstStyle/>
          <a:p>
            <a:fld id="{43D9148E-0958-427E-9BF8-62D73DAB487E}" type="slidenum">
              <a:rPr lang="da-DK" smtClean="0">
                <a:solidFill>
                  <a:prstClr val="black">
                    <a:tint val="75000"/>
                  </a:prstClr>
                </a:solidFill>
              </a:rPr>
              <a:pPr/>
              <a:t>‹nr.›</a:t>
            </a:fld>
            <a:endParaRPr lang="da-DK">
              <a:solidFill>
                <a:prstClr val="black">
                  <a:tint val="75000"/>
                </a:prstClr>
              </a:solidFill>
            </a:endParaRPr>
          </a:p>
        </p:txBody>
      </p:sp>
    </p:spTree>
    <p:extLst>
      <p:ext uri="{BB962C8B-B14F-4D97-AF65-F5344CB8AC3E}">
        <p14:creationId xmlns:p14="http://schemas.microsoft.com/office/powerpoint/2010/main" val="2404389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pic>
        <p:nvPicPr>
          <p:cNvPr id="10" name="Billed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28"/>
            <a:ext cx="12192000" cy="6857142"/>
          </a:xfrm>
          <a:prstGeom prst="rect">
            <a:avLst/>
          </a:prstGeom>
        </p:spPr>
      </p:pic>
      <p:sp>
        <p:nvSpPr>
          <p:cNvPr id="2" name="Titel 1"/>
          <p:cNvSpPr>
            <a:spLocks noGrp="1"/>
          </p:cNvSpPr>
          <p:nvPr>
            <p:ph type="title"/>
          </p:nvPr>
        </p:nvSpPr>
        <p:spPr>
          <a:xfrm>
            <a:off x="839788" y="365125"/>
            <a:ext cx="10515600" cy="1325563"/>
          </a:xfrm>
        </p:spPr>
        <p:txBody>
          <a:bodyPr/>
          <a:lstStyle/>
          <a:p>
            <a:r>
              <a:rPr lang="da-DK"/>
              <a:t>Klik for at redigere i master</a:t>
            </a:r>
          </a:p>
        </p:txBody>
      </p:sp>
      <p:sp>
        <p:nvSpPr>
          <p:cNvPr id="3" name="Pladsholder til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4" name="Pladsholder til indhold 3"/>
          <p:cNvSpPr>
            <a:spLocks noGrp="1"/>
          </p:cNvSpPr>
          <p:nvPr>
            <p:ph sz="half" idx="2"/>
          </p:nvPr>
        </p:nvSpPr>
        <p:spPr>
          <a:xfrm>
            <a:off x="839788" y="2505075"/>
            <a:ext cx="5157787" cy="368458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6" name="Pladsholder til indhold 5"/>
          <p:cNvSpPr>
            <a:spLocks noGrp="1"/>
          </p:cNvSpPr>
          <p:nvPr>
            <p:ph sz="quarter" idx="4"/>
          </p:nvPr>
        </p:nvSpPr>
        <p:spPr>
          <a:xfrm>
            <a:off x="6172200" y="2505075"/>
            <a:ext cx="5183188" cy="368458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p:cNvSpPr>
            <a:spLocks noGrp="1"/>
          </p:cNvSpPr>
          <p:nvPr>
            <p:ph type="dt" sz="half" idx="10"/>
          </p:nvPr>
        </p:nvSpPr>
        <p:spPr/>
        <p:txBody>
          <a:bodyPr/>
          <a:lstStyle/>
          <a:p>
            <a:fld id="{5BDF448A-5104-4490-B1CB-455398FAC4E8}" type="datetimeFigureOut">
              <a:rPr lang="da-DK" smtClean="0">
                <a:solidFill>
                  <a:prstClr val="black">
                    <a:tint val="75000"/>
                  </a:prstClr>
                </a:solidFill>
              </a:rPr>
              <a:pPr/>
              <a:t>31-03-2022</a:t>
            </a:fld>
            <a:endParaRPr lang="da-DK">
              <a:solidFill>
                <a:prstClr val="black">
                  <a:tint val="75000"/>
                </a:prstClr>
              </a:solidFill>
            </a:endParaRPr>
          </a:p>
        </p:txBody>
      </p:sp>
      <p:sp>
        <p:nvSpPr>
          <p:cNvPr id="8" name="Pladsholder til sidefod 7"/>
          <p:cNvSpPr>
            <a:spLocks noGrp="1"/>
          </p:cNvSpPr>
          <p:nvPr>
            <p:ph type="ftr" sz="quarter" idx="11"/>
          </p:nvPr>
        </p:nvSpPr>
        <p:spPr/>
        <p:txBody>
          <a:bodyPr/>
          <a:lstStyle/>
          <a:p>
            <a:endParaRPr lang="da-DK">
              <a:solidFill>
                <a:prstClr val="black">
                  <a:tint val="75000"/>
                </a:prstClr>
              </a:solidFill>
            </a:endParaRPr>
          </a:p>
        </p:txBody>
      </p:sp>
      <p:sp>
        <p:nvSpPr>
          <p:cNvPr id="9" name="Pladsholder til slidenummer 8"/>
          <p:cNvSpPr>
            <a:spLocks noGrp="1"/>
          </p:cNvSpPr>
          <p:nvPr>
            <p:ph type="sldNum" sz="quarter" idx="12"/>
          </p:nvPr>
        </p:nvSpPr>
        <p:spPr/>
        <p:txBody>
          <a:bodyPr/>
          <a:lstStyle/>
          <a:p>
            <a:fld id="{43D9148E-0958-427E-9BF8-62D73DAB487E}" type="slidenum">
              <a:rPr lang="da-DK" smtClean="0">
                <a:solidFill>
                  <a:prstClr val="black">
                    <a:tint val="75000"/>
                  </a:prstClr>
                </a:solidFill>
              </a:rPr>
              <a:pPr/>
              <a:t>‹nr.›</a:t>
            </a:fld>
            <a:endParaRPr lang="da-DK">
              <a:solidFill>
                <a:prstClr val="black">
                  <a:tint val="75000"/>
                </a:prstClr>
              </a:solidFill>
            </a:endParaRPr>
          </a:p>
        </p:txBody>
      </p:sp>
    </p:spTree>
    <p:extLst>
      <p:ext uri="{BB962C8B-B14F-4D97-AF65-F5344CB8AC3E}">
        <p14:creationId xmlns:p14="http://schemas.microsoft.com/office/powerpoint/2010/main" val="1315069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pic>
        <p:nvPicPr>
          <p:cNvPr id="6" name="Billed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28"/>
            <a:ext cx="12192000" cy="6857142"/>
          </a:xfrm>
          <a:prstGeom prst="rect">
            <a:avLst/>
          </a:prstGeom>
        </p:spPr>
      </p:pic>
      <p:sp>
        <p:nvSpPr>
          <p:cNvPr id="2" name="Titel 1"/>
          <p:cNvSpPr>
            <a:spLocks noGrp="1"/>
          </p:cNvSpPr>
          <p:nvPr>
            <p:ph type="title"/>
          </p:nvPr>
        </p:nvSpPr>
        <p:spPr/>
        <p:txBody>
          <a:bodyPr/>
          <a:lstStyle/>
          <a:p>
            <a:r>
              <a:rPr lang="da-DK"/>
              <a:t>Klik for at redigere i master</a:t>
            </a:r>
          </a:p>
        </p:txBody>
      </p:sp>
      <p:sp>
        <p:nvSpPr>
          <p:cNvPr id="3" name="Pladsholder til dato 2"/>
          <p:cNvSpPr>
            <a:spLocks noGrp="1"/>
          </p:cNvSpPr>
          <p:nvPr>
            <p:ph type="dt" sz="half" idx="10"/>
          </p:nvPr>
        </p:nvSpPr>
        <p:spPr/>
        <p:txBody>
          <a:bodyPr/>
          <a:lstStyle/>
          <a:p>
            <a:fld id="{5BDF448A-5104-4490-B1CB-455398FAC4E8}" type="datetimeFigureOut">
              <a:rPr lang="da-DK" smtClean="0">
                <a:solidFill>
                  <a:prstClr val="black">
                    <a:tint val="75000"/>
                  </a:prstClr>
                </a:solidFill>
              </a:rPr>
              <a:pPr/>
              <a:t>31-03-2022</a:t>
            </a:fld>
            <a:endParaRPr lang="da-DK">
              <a:solidFill>
                <a:prstClr val="black">
                  <a:tint val="75000"/>
                </a:prstClr>
              </a:solidFill>
            </a:endParaRPr>
          </a:p>
        </p:txBody>
      </p:sp>
      <p:sp>
        <p:nvSpPr>
          <p:cNvPr id="4" name="Pladsholder til sidefod 3"/>
          <p:cNvSpPr>
            <a:spLocks noGrp="1"/>
          </p:cNvSpPr>
          <p:nvPr>
            <p:ph type="ftr" sz="quarter" idx="11"/>
          </p:nvPr>
        </p:nvSpPr>
        <p:spPr/>
        <p:txBody>
          <a:bodyPr/>
          <a:lstStyle/>
          <a:p>
            <a:endParaRPr lang="da-DK">
              <a:solidFill>
                <a:prstClr val="black">
                  <a:tint val="75000"/>
                </a:prstClr>
              </a:solidFill>
            </a:endParaRPr>
          </a:p>
        </p:txBody>
      </p:sp>
      <p:sp>
        <p:nvSpPr>
          <p:cNvPr id="5" name="Pladsholder til slidenummer 4"/>
          <p:cNvSpPr>
            <a:spLocks noGrp="1"/>
          </p:cNvSpPr>
          <p:nvPr>
            <p:ph type="sldNum" sz="quarter" idx="12"/>
          </p:nvPr>
        </p:nvSpPr>
        <p:spPr/>
        <p:txBody>
          <a:bodyPr/>
          <a:lstStyle/>
          <a:p>
            <a:fld id="{43D9148E-0958-427E-9BF8-62D73DAB487E}" type="slidenum">
              <a:rPr lang="da-DK" smtClean="0">
                <a:solidFill>
                  <a:prstClr val="black">
                    <a:tint val="75000"/>
                  </a:prstClr>
                </a:solidFill>
              </a:rPr>
              <a:pPr/>
              <a:t>‹nr.›</a:t>
            </a:fld>
            <a:endParaRPr lang="da-DK">
              <a:solidFill>
                <a:prstClr val="black">
                  <a:tint val="75000"/>
                </a:prstClr>
              </a:solidFill>
            </a:endParaRPr>
          </a:p>
        </p:txBody>
      </p:sp>
    </p:spTree>
    <p:extLst>
      <p:ext uri="{BB962C8B-B14F-4D97-AF65-F5344CB8AC3E}">
        <p14:creationId xmlns:p14="http://schemas.microsoft.com/office/powerpoint/2010/main" val="1251640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397329" y="320675"/>
            <a:ext cx="10515600" cy="1325563"/>
          </a:xfrm>
          <a:prstGeom prst="rect">
            <a:avLst/>
          </a:prstGeom>
        </p:spPr>
        <p:txBody>
          <a:bodyPr vert="horz" lIns="91440" tIns="45720" rIns="91440" bIns="45720" rtlCol="0" anchor="ctr">
            <a:normAutofit/>
          </a:bodyPr>
          <a:lstStyle/>
          <a:p>
            <a:r>
              <a:rPr lang="da-DK" dirty="0"/>
              <a:t>Klik for at redigere i master</a:t>
            </a:r>
          </a:p>
        </p:txBody>
      </p:sp>
      <p:sp>
        <p:nvSpPr>
          <p:cNvPr id="3" name="Pladsholder til tekst 2"/>
          <p:cNvSpPr>
            <a:spLocks noGrp="1"/>
          </p:cNvSpPr>
          <p:nvPr>
            <p:ph type="body" idx="1"/>
          </p:nvPr>
        </p:nvSpPr>
        <p:spPr>
          <a:xfrm>
            <a:off x="397329" y="1825625"/>
            <a:ext cx="10515600" cy="4351338"/>
          </a:xfrm>
          <a:prstGeom prst="rect">
            <a:avLst/>
          </a:prstGeom>
        </p:spPr>
        <p:txBody>
          <a:bodyPr vert="horz" lIns="91440" tIns="45720" rIns="91440" bIns="45720" rtlCol="0">
            <a:normAutofit/>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5BDF448A-5104-4490-B1CB-455398FAC4E8}" type="datetimeFigureOut">
              <a:rPr lang="da-DK" smtClean="0">
                <a:solidFill>
                  <a:prstClr val="black">
                    <a:tint val="75000"/>
                  </a:prstClr>
                </a:solidFill>
                <a:latin typeface="Calibri" panose="020F0502020204030204"/>
              </a:rPr>
              <a:pPr fontAlgn="auto">
                <a:spcBef>
                  <a:spcPts val="0"/>
                </a:spcBef>
                <a:spcAft>
                  <a:spcPts val="0"/>
                </a:spcAft>
              </a:pPr>
              <a:t>31-03-2022</a:t>
            </a:fld>
            <a:endParaRPr lang="da-DK">
              <a:solidFill>
                <a:prstClr val="black">
                  <a:tint val="75000"/>
                </a:prstClr>
              </a:solidFill>
              <a:latin typeface="Calibri" panose="020F0502020204030204"/>
            </a:endParaRPr>
          </a:p>
        </p:txBody>
      </p:sp>
      <p:sp>
        <p:nvSpPr>
          <p:cNvPr id="5" name="Pladsholder til sidefod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da-DK">
              <a:solidFill>
                <a:prstClr val="black">
                  <a:tint val="75000"/>
                </a:prstClr>
              </a:solidFill>
              <a:latin typeface="Calibri" panose="020F0502020204030204"/>
            </a:endParaRPr>
          </a:p>
        </p:txBody>
      </p:sp>
      <p:sp>
        <p:nvSpPr>
          <p:cNvPr id="6" name="Pladsholder til sli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43D9148E-0958-427E-9BF8-62D73DAB487E}" type="slidenum">
              <a:rPr lang="da-DK" smtClean="0">
                <a:solidFill>
                  <a:prstClr val="black">
                    <a:tint val="75000"/>
                  </a:prstClr>
                </a:solidFill>
                <a:latin typeface="Calibri" panose="020F0502020204030204"/>
              </a:rPr>
              <a:pPr fontAlgn="auto">
                <a:spcBef>
                  <a:spcPts val="0"/>
                </a:spcBef>
                <a:spcAft>
                  <a:spcPts val="0"/>
                </a:spcAft>
              </a:pPr>
              <a:t>‹nr.›</a:t>
            </a:fld>
            <a:endParaRPr lang="da-DK">
              <a:solidFill>
                <a:prstClr val="black">
                  <a:tint val="75000"/>
                </a:prstClr>
              </a:solidFill>
              <a:latin typeface="Calibri" panose="020F0502020204030204"/>
            </a:endParaRPr>
          </a:p>
        </p:txBody>
      </p:sp>
    </p:spTree>
    <p:extLst>
      <p:ext uri="{BB962C8B-B14F-4D97-AF65-F5344CB8AC3E}">
        <p14:creationId xmlns:p14="http://schemas.microsoft.com/office/powerpoint/2010/main" val="1427916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73" r:id="rId4"/>
    <p:sldLayoutId id="2147483674"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Lst>
  <p:txStyles>
    <p:title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s://www.youtube.com/watch?v=kzgIp6eNPwc" TargetMode="External"/><Relationship Id="rId4" Type="http://schemas.openxmlformats.org/officeDocument/2006/relationships/hyperlink" Target="https://www.youtube.com/hashtag/tagvarep%C3%A5dinev%C3%A6lgere"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a:bodyPr>
          <a:lstStyle/>
          <a:p>
            <a:r>
              <a:rPr lang="da-DK" b="1" dirty="0"/>
              <a:t>Ved fælles hjælp…</a:t>
            </a:r>
          </a:p>
        </p:txBody>
      </p:sp>
      <p:sp>
        <p:nvSpPr>
          <p:cNvPr id="2051" name="Rectangle 3"/>
          <p:cNvSpPr>
            <a:spLocks noGrp="1" noChangeArrowheads="1"/>
          </p:cNvSpPr>
          <p:nvPr>
            <p:ph type="subTitle" idx="1"/>
          </p:nvPr>
        </p:nvSpPr>
        <p:spPr>
          <a:xfrm>
            <a:off x="983432" y="3602038"/>
            <a:ext cx="9756576" cy="1655762"/>
          </a:xfrm>
        </p:spPr>
        <p:txBody>
          <a:bodyPr>
            <a:normAutofit/>
          </a:bodyPr>
          <a:lstStyle/>
          <a:p>
            <a:r>
              <a:rPr lang="da-DK" b="1" i="1" dirty="0"/>
              <a:t>...bliver vi klogere på sundhedsområdet - sammen!</a:t>
            </a:r>
          </a:p>
          <a:p>
            <a:endParaRPr lang="da-DK" b="1" i="1" dirty="0"/>
          </a:p>
          <a:p>
            <a:r>
              <a:rPr lang="da-DK" sz="2000" b="1" i="1" dirty="0"/>
              <a:t>Kommunalbestyrelsens introduktionsseminar 3. og 4. marts 2022</a:t>
            </a:r>
            <a:endParaRPr lang="da-DK" sz="2000" i="1" dirty="0"/>
          </a:p>
        </p:txBody>
      </p:sp>
    </p:spTree>
    <p:extLst>
      <p:ext uri="{BB962C8B-B14F-4D97-AF65-F5344CB8AC3E}">
        <p14:creationId xmlns:p14="http://schemas.microsoft.com/office/powerpoint/2010/main" val="3758614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a:extLst>
              <a:ext uri="{FF2B5EF4-FFF2-40B4-BE49-F238E27FC236}">
                <a16:creationId xmlns:a16="http://schemas.microsoft.com/office/drawing/2014/main" id="{0EEBB560-3304-4037-AC3F-388D0C7648D3}"/>
              </a:ext>
            </a:extLst>
          </p:cNvPr>
          <p:cNvPicPr>
            <a:picLocks noChangeAspect="1"/>
          </p:cNvPicPr>
          <p:nvPr/>
        </p:nvPicPr>
        <p:blipFill>
          <a:blip r:embed="rId3"/>
          <a:stretch>
            <a:fillRect/>
          </a:stretch>
        </p:blipFill>
        <p:spPr>
          <a:xfrm rot="16200000">
            <a:off x="2727744" y="-1523432"/>
            <a:ext cx="6833199" cy="9984432"/>
          </a:xfrm>
          <a:prstGeom prst="rect">
            <a:avLst/>
          </a:prstGeom>
        </p:spPr>
      </p:pic>
    </p:spTree>
    <p:extLst>
      <p:ext uri="{BB962C8B-B14F-4D97-AF65-F5344CB8AC3E}">
        <p14:creationId xmlns:p14="http://schemas.microsoft.com/office/powerpoint/2010/main" val="17958305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6AFC01-FCAE-4369-A052-7DF18ED3651E}"/>
              </a:ext>
            </a:extLst>
          </p:cNvPr>
          <p:cNvSpPr>
            <a:spLocks noGrp="1"/>
          </p:cNvSpPr>
          <p:nvPr>
            <p:ph type="title"/>
          </p:nvPr>
        </p:nvSpPr>
        <p:spPr>
          <a:xfrm>
            <a:off x="630936" y="640080"/>
            <a:ext cx="4818888" cy="1481328"/>
          </a:xfrm>
        </p:spPr>
        <p:txBody>
          <a:bodyPr anchor="b">
            <a:normAutofit/>
          </a:bodyPr>
          <a:lstStyle/>
          <a:p>
            <a:endParaRPr lang="da-DK" sz="5467"/>
          </a:p>
        </p:txBody>
      </p:sp>
      <p:pic>
        <p:nvPicPr>
          <p:cNvPr id="6" name="Billede 5" descr="Billede">
            <a:extLst>
              <a:ext uri="{FF2B5EF4-FFF2-40B4-BE49-F238E27FC236}">
                <a16:creationId xmlns:a16="http://schemas.microsoft.com/office/drawing/2014/main" id="{84F57774-EA59-4B83-A293-F37359E3E76F}"/>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6405372" y="1100452"/>
            <a:ext cx="5458968" cy="5390731"/>
          </a:xfrm>
          <a:prstGeom prst="rect">
            <a:avLst/>
          </a:prstGeom>
          <a:noFill/>
        </p:spPr>
      </p:pic>
      <p:pic>
        <p:nvPicPr>
          <p:cNvPr id="9" name="Pladsholder til indhold 8" descr="TEMA I SUNDHEDSFREMMENDE LIVSSTIL - ppt download">
            <a:extLst>
              <a:ext uri="{FF2B5EF4-FFF2-40B4-BE49-F238E27FC236}">
                <a16:creationId xmlns:a16="http://schemas.microsoft.com/office/drawing/2014/main" id="{9CC636DC-868E-4989-9675-F8E605051458}"/>
              </a:ext>
            </a:extLst>
          </p:cNvPr>
          <p:cNvPicPr>
            <a:picLocks noGrp="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195797" y="1263631"/>
            <a:ext cx="5590833" cy="4860735"/>
          </a:xfrm>
          <a:prstGeom prst="rect">
            <a:avLst/>
          </a:prstGeom>
          <a:noFill/>
          <a:ln>
            <a:noFill/>
          </a:ln>
        </p:spPr>
      </p:pic>
      <p:sp>
        <p:nvSpPr>
          <p:cNvPr id="4" name="Tekstfelt 3">
            <a:extLst>
              <a:ext uri="{FF2B5EF4-FFF2-40B4-BE49-F238E27FC236}">
                <a16:creationId xmlns:a16="http://schemas.microsoft.com/office/drawing/2014/main" id="{5099A4F8-86AC-4FA6-95D2-E0BDF7EE51DE}"/>
              </a:ext>
            </a:extLst>
          </p:cNvPr>
          <p:cNvSpPr txBox="1"/>
          <p:nvPr/>
        </p:nvSpPr>
        <p:spPr>
          <a:xfrm>
            <a:off x="856974" y="4859131"/>
            <a:ext cx="2880140" cy="369332"/>
          </a:xfrm>
          <a:prstGeom prst="rect">
            <a:avLst/>
          </a:prstGeom>
          <a:solidFill>
            <a:schemeClr val="bg1"/>
          </a:solidFill>
        </p:spPr>
        <p:txBody>
          <a:bodyPr wrap="square" rtlCol="0">
            <a:spAutoFit/>
          </a:bodyPr>
          <a:lstStyle/>
          <a:p>
            <a:endParaRPr lang="da-DK" dirty="0"/>
          </a:p>
        </p:txBody>
      </p:sp>
      <p:pic>
        <p:nvPicPr>
          <p:cNvPr id="7" name="Billede 6">
            <a:extLst>
              <a:ext uri="{FF2B5EF4-FFF2-40B4-BE49-F238E27FC236}">
                <a16:creationId xmlns:a16="http://schemas.microsoft.com/office/drawing/2014/main" id="{607EB1D9-E8C4-4DBF-99A3-F93A66C99B3A}"/>
              </a:ext>
            </a:extLst>
          </p:cNvPr>
          <p:cNvPicPr>
            <a:picLocks noChangeAspect="1"/>
          </p:cNvPicPr>
          <p:nvPr/>
        </p:nvPicPr>
        <p:blipFill>
          <a:blip r:embed="rId5"/>
          <a:stretch>
            <a:fillRect/>
          </a:stretch>
        </p:blipFill>
        <p:spPr>
          <a:xfrm>
            <a:off x="6336968" y="355017"/>
            <a:ext cx="2641600" cy="736600"/>
          </a:xfrm>
          <a:prstGeom prst="rect">
            <a:avLst/>
          </a:prstGeom>
        </p:spPr>
      </p:pic>
    </p:spTree>
    <p:extLst>
      <p:ext uri="{BB962C8B-B14F-4D97-AF65-F5344CB8AC3E}">
        <p14:creationId xmlns:p14="http://schemas.microsoft.com/office/powerpoint/2010/main" val="42271970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dsholder til indhold 4">
            <a:extLst>
              <a:ext uri="{FF2B5EF4-FFF2-40B4-BE49-F238E27FC236}">
                <a16:creationId xmlns:a16="http://schemas.microsoft.com/office/drawing/2014/main" id="{4DD47A14-6053-4A83-8B9F-A7C496C7FF03}"/>
              </a:ext>
            </a:extLst>
          </p:cNvPr>
          <p:cNvPicPr>
            <a:picLocks noGrp="1" noChangeAspect="1"/>
          </p:cNvPicPr>
          <p:nvPr>
            <p:ph idx="1"/>
          </p:nvPr>
        </p:nvPicPr>
        <p:blipFill rotWithShape="1">
          <a:blip r:embed="rId3"/>
          <a:srcRect r="9762" b="1"/>
          <a:stretch/>
        </p:blipFill>
        <p:spPr>
          <a:xfrm>
            <a:off x="27" y="1282"/>
            <a:ext cx="12191973" cy="6856719"/>
          </a:xfrm>
          <a:prstGeom prst="rect">
            <a:avLst/>
          </a:prstGeom>
        </p:spPr>
      </p:pic>
      <p:sp>
        <p:nvSpPr>
          <p:cNvPr id="2" name="Tekstfelt 1">
            <a:extLst>
              <a:ext uri="{FF2B5EF4-FFF2-40B4-BE49-F238E27FC236}">
                <a16:creationId xmlns:a16="http://schemas.microsoft.com/office/drawing/2014/main" id="{924EAB9C-5B7D-4342-975D-5F26C505BA86}"/>
              </a:ext>
            </a:extLst>
          </p:cNvPr>
          <p:cNvSpPr txBox="1"/>
          <p:nvPr/>
        </p:nvSpPr>
        <p:spPr>
          <a:xfrm>
            <a:off x="-923330" y="250758"/>
            <a:ext cx="2154436" cy="6234889"/>
          </a:xfrm>
          <a:prstGeom prst="rect">
            <a:avLst/>
          </a:prstGeom>
          <a:noFill/>
        </p:spPr>
        <p:txBody>
          <a:bodyPr vert="vert" wrap="square" rtlCol="0">
            <a:spAutoFit/>
          </a:bodyPr>
          <a:lstStyle/>
          <a:p>
            <a:r>
              <a:rPr lang="da-DK" sz="6400" b="1" dirty="0"/>
              <a:t>Ulighed i sundhed</a:t>
            </a:r>
          </a:p>
        </p:txBody>
      </p:sp>
      <p:sp>
        <p:nvSpPr>
          <p:cNvPr id="6" name="Tekstfelt 5">
            <a:extLst>
              <a:ext uri="{FF2B5EF4-FFF2-40B4-BE49-F238E27FC236}">
                <a16:creationId xmlns:a16="http://schemas.microsoft.com/office/drawing/2014/main" id="{E0F14D03-D7CC-4B52-887A-85F16992515E}"/>
              </a:ext>
            </a:extLst>
          </p:cNvPr>
          <p:cNvSpPr txBox="1"/>
          <p:nvPr/>
        </p:nvSpPr>
        <p:spPr>
          <a:xfrm>
            <a:off x="10725906" y="1282"/>
            <a:ext cx="2154436" cy="6234889"/>
          </a:xfrm>
          <a:prstGeom prst="rect">
            <a:avLst/>
          </a:prstGeom>
          <a:noFill/>
        </p:spPr>
        <p:txBody>
          <a:bodyPr vert="vert270" wrap="square" rtlCol="0">
            <a:spAutoFit/>
          </a:bodyPr>
          <a:lstStyle/>
          <a:p>
            <a:r>
              <a:rPr lang="da-DK" sz="6400" b="1" dirty="0"/>
              <a:t>Lighed i sundhed</a:t>
            </a:r>
          </a:p>
        </p:txBody>
      </p:sp>
    </p:spTree>
    <p:extLst>
      <p:ext uri="{BB962C8B-B14F-4D97-AF65-F5344CB8AC3E}">
        <p14:creationId xmlns:p14="http://schemas.microsoft.com/office/powerpoint/2010/main" val="42083740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t billede, der indeholder person, mand&#10;&#10;Automatisk genereret beskrivelse">
            <a:extLst>
              <a:ext uri="{FF2B5EF4-FFF2-40B4-BE49-F238E27FC236}">
                <a16:creationId xmlns:a16="http://schemas.microsoft.com/office/drawing/2014/main" id="{BD71B04A-EC0D-40BB-8CFF-BC331C0AB21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127" r="2" b="27786"/>
          <a:stretch/>
        </p:blipFill>
        <p:spPr bwMode="auto">
          <a:xfrm>
            <a:off x="5850133" y="14"/>
            <a:ext cx="6341867" cy="2839989"/>
          </a:xfrm>
          <a:prstGeom prst="rect">
            <a:avLst/>
          </a:prstGeom>
          <a:noFill/>
          <a:extLst>
            <a:ext uri="{909E8E84-426E-40DD-AFC4-6F175D3DCCD1}">
              <a14:hiddenFill xmlns:a14="http://schemas.microsoft.com/office/drawing/2010/main">
                <a:solidFill>
                  <a:srgbClr val="FFFFFF"/>
                </a:solidFill>
              </a14:hiddenFill>
            </a:ext>
          </a:extLst>
        </p:spPr>
      </p:pic>
      <p:pic>
        <p:nvPicPr>
          <p:cNvPr id="4" name="Pladsholder til indhold 4" descr="Et billede, der indeholder person&#10;&#10;Automatisk genereret beskrivelse">
            <a:extLst>
              <a:ext uri="{FF2B5EF4-FFF2-40B4-BE49-F238E27FC236}">
                <a16:creationId xmlns:a16="http://schemas.microsoft.com/office/drawing/2014/main" id="{F43DE125-4825-4BDD-8DE5-E43602BA11AD}"/>
              </a:ext>
            </a:extLst>
          </p:cNvPr>
          <p:cNvPicPr>
            <a:picLocks noChangeAspect="1"/>
          </p:cNvPicPr>
          <p:nvPr/>
        </p:nvPicPr>
        <p:blipFill rotWithShape="1">
          <a:blip r:embed="rId4"/>
          <a:srcRect l="28296" t="-1" r="-3" b="-2"/>
          <a:stretch/>
        </p:blipFill>
        <p:spPr>
          <a:xfrm>
            <a:off x="5850133" y="2966463"/>
            <a:ext cx="6341867" cy="3891539"/>
          </a:xfrm>
          <a:prstGeom prst="rect">
            <a:avLst/>
          </a:prstGeom>
        </p:spPr>
      </p:pic>
      <p:sp>
        <p:nvSpPr>
          <p:cNvPr id="12" name="Tekstfelt 11">
            <a:extLst>
              <a:ext uri="{FF2B5EF4-FFF2-40B4-BE49-F238E27FC236}">
                <a16:creationId xmlns:a16="http://schemas.microsoft.com/office/drawing/2014/main" id="{E40AB308-B114-4D84-9EFC-2DE4E0150768}"/>
              </a:ext>
            </a:extLst>
          </p:cNvPr>
          <p:cNvSpPr txBox="1"/>
          <p:nvPr/>
        </p:nvSpPr>
        <p:spPr>
          <a:xfrm>
            <a:off x="9769752" y="6486416"/>
            <a:ext cx="6555408" cy="338554"/>
          </a:xfrm>
          <a:prstGeom prst="rect">
            <a:avLst/>
          </a:prstGeom>
          <a:noFill/>
        </p:spPr>
        <p:txBody>
          <a:bodyPr wrap="square">
            <a:spAutoFit/>
          </a:bodyPr>
          <a:lstStyle/>
          <a:p>
            <a:pPr>
              <a:spcAft>
                <a:spcPts val="800"/>
              </a:spcAft>
            </a:pPr>
            <a:r>
              <a:rPr lang="en-US" sz="1600" i="1" dirty="0">
                <a:solidFill>
                  <a:schemeClr val="bg1"/>
                </a:solidFill>
                <a:latin typeface="Sanomat Sans Web"/>
              </a:rPr>
              <a:t>“</a:t>
            </a:r>
            <a:r>
              <a:rPr lang="en-US" sz="1600" i="1" dirty="0" err="1">
                <a:solidFill>
                  <a:schemeClr val="bg1"/>
                </a:solidFill>
                <a:latin typeface="Sanomat Sans Web"/>
              </a:rPr>
              <a:t>En</a:t>
            </a:r>
            <a:r>
              <a:rPr lang="en-US" sz="1600" i="1" dirty="0">
                <a:solidFill>
                  <a:schemeClr val="bg1"/>
                </a:solidFill>
                <a:latin typeface="Sanomat Sans Web"/>
              </a:rPr>
              <a:t> </a:t>
            </a:r>
            <a:r>
              <a:rPr lang="en-US" sz="1600" i="1" dirty="0" err="1">
                <a:solidFill>
                  <a:schemeClr val="bg1"/>
                </a:solidFill>
                <a:latin typeface="Sanomat Sans Web"/>
              </a:rPr>
              <a:t>syg</a:t>
            </a:r>
            <a:r>
              <a:rPr lang="en-US" sz="1600" i="1" dirty="0">
                <a:solidFill>
                  <a:schemeClr val="bg1"/>
                </a:solidFill>
                <a:latin typeface="Sanomat Sans Web"/>
              </a:rPr>
              <a:t> </a:t>
            </a:r>
            <a:r>
              <a:rPr lang="en-US" sz="1600" i="1" dirty="0" err="1">
                <a:solidFill>
                  <a:schemeClr val="bg1"/>
                </a:solidFill>
                <a:latin typeface="Sanomat Sans Web"/>
              </a:rPr>
              <a:t>forskel</a:t>
            </a:r>
            <a:r>
              <a:rPr lang="en-US" sz="1600" i="1" dirty="0">
                <a:solidFill>
                  <a:schemeClr val="bg1"/>
                </a:solidFill>
                <a:latin typeface="Sanomat Sans Web"/>
              </a:rPr>
              <a:t>” DR 1, 2014</a:t>
            </a:r>
            <a:endParaRPr lang="da-DK" sz="1600" i="1" dirty="0">
              <a:solidFill>
                <a:schemeClr val="bg1"/>
              </a:solidFill>
              <a:latin typeface="Sanomat Sans Web"/>
            </a:endParaRPr>
          </a:p>
        </p:txBody>
      </p:sp>
      <p:sp>
        <p:nvSpPr>
          <p:cNvPr id="1030" name="Content Placeholder 1029">
            <a:extLst>
              <a:ext uri="{FF2B5EF4-FFF2-40B4-BE49-F238E27FC236}">
                <a16:creationId xmlns:a16="http://schemas.microsoft.com/office/drawing/2014/main" id="{643EB6F6-4D09-47CC-B88C-F8E14C804B07}"/>
              </a:ext>
            </a:extLst>
          </p:cNvPr>
          <p:cNvSpPr>
            <a:spLocks noGrp="1"/>
          </p:cNvSpPr>
          <p:nvPr>
            <p:ph idx="1"/>
          </p:nvPr>
        </p:nvSpPr>
        <p:spPr>
          <a:xfrm>
            <a:off x="10179789" y="2469611"/>
            <a:ext cx="3058623" cy="3272324"/>
          </a:xfrm>
        </p:spPr>
        <p:txBody>
          <a:bodyPr anchor="t">
            <a:normAutofit/>
          </a:bodyPr>
          <a:lstStyle/>
          <a:p>
            <a:pPr marL="0" indent="0">
              <a:buNone/>
            </a:pPr>
            <a:r>
              <a:rPr lang="da-DK" sz="2000" i="1" dirty="0">
                <a:solidFill>
                  <a:schemeClr val="bg1"/>
                </a:solidFill>
                <a:latin typeface="Sanomat Sans Web"/>
              </a:rPr>
              <a:t>Foto: </a:t>
            </a:r>
            <a:r>
              <a:rPr lang="da-DK" sz="2000" i="1" dirty="0" err="1">
                <a:solidFill>
                  <a:schemeClr val="bg1"/>
                </a:solidFill>
                <a:latin typeface="Sanomat Sans Web"/>
              </a:rPr>
              <a:t>Scanpix</a:t>
            </a:r>
            <a:r>
              <a:rPr lang="da-DK" sz="2000" i="1" dirty="0">
                <a:solidFill>
                  <a:schemeClr val="bg1"/>
                </a:solidFill>
                <a:latin typeface="Sanomat Sans Web"/>
              </a:rPr>
              <a:t>/Iris</a:t>
            </a:r>
            <a:endParaRPr lang="en-US" sz="2000" dirty="0">
              <a:solidFill>
                <a:schemeClr val="bg1"/>
              </a:solidFill>
            </a:endParaRPr>
          </a:p>
        </p:txBody>
      </p:sp>
      <p:sp>
        <p:nvSpPr>
          <p:cNvPr id="3" name="Tekstfelt 2">
            <a:extLst>
              <a:ext uri="{FF2B5EF4-FFF2-40B4-BE49-F238E27FC236}">
                <a16:creationId xmlns:a16="http://schemas.microsoft.com/office/drawing/2014/main" id="{4A52D3FD-8F07-4902-9E11-11C84AD11103}"/>
              </a:ext>
            </a:extLst>
          </p:cNvPr>
          <p:cNvSpPr txBox="1"/>
          <p:nvPr/>
        </p:nvSpPr>
        <p:spPr>
          <a:xfrm>
            <a:off x="282714" y="212035"/>
            <a:ext cx="1740452" cy="369332"/>
          </a:xfrm>
          <a:prstGeom prst="rect">
            <a:avLst/>
          </a:prstGeom>
          <a:solidFill>
            <a:schemeClr val="bg1"/>
          </a:solidFill>
        </p:spPr>
        <p:txBody>
          <a:bodyPr wrap="square" rtlCol="0">
            <a:spAutoFit/>
          </a:bodyPr>
          <a:lstStyle/>
          <a:p>
            <a:endParaRPr lang="da-DK" dirty="0"/>
          </a:p>
        </p:txBody>
      </p:sp>
      <p:sp>
        <p:nvSpPr>
          <p:cNvPr id="5" name="Tekstfelt 4">
            <a:extLst>
              <a:ext uri="{FF2B5EF4-FFF2-40B4-BE49-F238E27FC236}">
                <a16:creationId xmlns:a16="http://schemas.microsoft.com/office/drawing/2014/main" id="{5D0081AB-080B-4FC0-A8C2-6B3A3FE862D4}"/>
              </a:ext>
            </a:extLst>
          </p:cNvPr>
          <p:cNvSpPr txBox="1"/>
          <p:nvPr/>
        </p:nvSpPr>
        <p:spPr>
          <a:xfrm>
            <a:off x="589936" y="1828251"/>
            <a:ext cx="4875315" cy="2533899"/>
          </a:xfrm>
          <a:prstGeom prst="rect">
            <a:avLst/>
          </a:prstGeom>
          <a:noFill/>
        </p:spPr>
        <p:txBody>
          <a:bodyPr wrap="square" rtlCol="0">
            <a:spAutoFit/>
          </a:bodyPr>
          <a:lstStyle/>
          <a:p>
            <a:r>
              <a:rPr lang="da-DK" sz="3733" dirty="0">
                <a:latin typeface="Arial Rounded MT Bold" panose="020F0704030504030204" pitchFamily="34" charset="0"/>
              </a:rPr>
              <a:t>Samme læge</a:t>
            </a:r>
          </a:p>
          <a:p>
            <a:r>
              <a:rPr lang="da-DK" sz="3733" dirty="0">
                <a:latin typeface="Arial Rounded MT Bold" panose="020F0704030504030204" pitchFamily="34" charset="0"/>
              </a:rPr>
              <a:t>Samme sygdom</a:t>
            </a:r>
          </a:p>
          <a:p>
            <a:r>
              <a:rPr lang="da-DK" sz="3733" dirty="0">
                <a:latin typeface="Arial Rounded MT Bold" panose="020F0704030504030204" pitchFamily="34" charset="0"/>
              </a:rPr>
              <a:t>Forskellige borgere</a:t>
            </a:r>
          </a:p>
          <a:p>
            <a:endParaRPr lang="da-DK" sz="1067" dirty="0">
              <a:latin typeface="Arial Rounded MT Bold" panose="020F0704030504030204" pitchFamily="34" charset="0"/>
            </a:endParaRPr>
          </a:p>
          <a:p>
            <a:pPr marL="380990" indent="-380990">
              <a:buFont typeface="Arial" panose="020B0604020202020204" pitchFamily="34" charset="0"/>
              <a:buChar char="•"/>
            </a:pPr>
            <a:r>
              <a:rPr lang="da-DK" dirty="0">
                <a:latin typeface="Arial Rounded MT Bold" panose="020F0704030504030204" pitchFamily="34" charset="0"/>
              </a:rPr>
              <a:t>den ene er førtidspensionist</a:t>
            </a:r>
          </a:p>
          <a:p>
            <a:pPr marL="380990" indent="-380990">
              <a:buFont typeface="Arial" panose="020B0604020202020204" pitchFamily="34" charset="0"/>
              <a:buChar char="•"/>
            </a:pPr>
            <a:r>
              <a:rPr lang="da-DK" dirty="0">
                <a:latin typeface="Arial Rounded MT Bold" panose="020F0704030504030204" pitchFamily="34" charset="0"/>
              </a:rPr>
              <a:t>den anden er direktør med eget firma</a:t>
            </a:r>
          </a:p>
        </p:txBody>
      </p:sp>
    </p:spTree>
    <p:extLst>
      <p:ext uri="{BB962C8B-B14F-4D97-AF65-F5344CB8AC3E}">
        <p14:creationId xmlns:p14="http://schemas.microsoft.com/office/powerpoint/2010/main" val="30986496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B7DC62-1994-4809-AD05-A1A00D1335E8}"/>
              </a:ext>
            </a:extLst>
          </p:cNvPr>
          <p:cNvSpPr>
            <a:spLocks noGrp="1"/>
          </p:cNvSpPr>
          <p:nvPr>
            <p:ph type="title"/>
          </p:nvPr>
        </p:nvSpPr>
        <p:spPr>
          <a:xfrm>
            <a:off x="836679" y="723898"/>
            <a:ext cx="6002109" cy="1495425"/>
          </a:xfrm>
        </p:spPr>
        <p:txBody>
          <a:bodyPr>
            <a:normAutofit/>
          </a:bodyPr>
          <a:lstStyle/>
          <a:p>
            <a:r>
              <a:rPr lang="da-DK" altLang="da-DK" b="1" dirty="0">
                <a:latin typeface="Calibri" panose="020F0502020204030204" pitchFamily="34" charset="0"/>
                <a:ea typeface="Calibri" panose="020F0502020204030204" pitchFamily="34" charset="0"/>
                <a:cs typeface="Times New Roman" panose="02020603050405020304" pitchFamily="18" charset="0"/>
              </a:rPr>
              <a:t>Sundhedsloven </a:t>
            </a:r>
            <a:r>
              <a:rPr lang="da-DK" altLang="da-DK" sz="4800" b="1" dirty="0">
                <a:latin typeface="Calibri" panose="020F0502020204030204" pitchFamily="34" charset="0"/>
                <a:ea typeface="Calibri" panose="020F0502020204030204" pitchFamily="34" charset="0"/>
                <a:cs typeface="Times New Roman" panose="02020603050405020304" pitchFamily="18" charset="0"/>
              </a:rPr>
              <a:t>§</a:t>
            </a:r>
            <a:r>
              <a:rPr lang="da-DK" altLang="da-DK" b="1" dirty="0">
                <a:latin typeface="Calibri" panose="020F0502020204030204" pitchFamily="34" charset="0"/>
                <a:ea typeface="Calibri" panose="020F0502020204030204" pitchFamily="34" charset="0"/>
                <a:cs typeface="Times New Roman" panose="02020603050405020304" pitchFamily="18" charset="0"/>
              </a:rPr>
              <a:t> 119</a:t>
            </a:r>
            <a:br>
              <a:rPr lang="da-DK" altLang="da-DK" dirty="0"/>
            </a:br>
            <a:endParaRPr lang="da-DK" dirty="0"/>
          </a:p>
        </p:txBody>
      </p:sp>
      <p:sp>
        <p:nvSpPr>
          <p:cNvPr id="3" name="Pladsholder til indhold 2">
            <a:extLst>
              <a:ext uri="{FF2B5EF4-FFF2-40B4-BE49-F238E27FC236}">
                <a16:creationId xmlns:a16="http://schemas.microsoft.com/office/drawing/2014/main" id="{316129F3-543D-4A75-A6E7-A4BB945EA8DD}"/>
              </a:ext>
            </a:extLst>
          </p:cNvPr>
          <p:cNvSpPr>
            <a:spLocks noGrp="1"/>
          </p:cNvSpPr>
          <p:nvPr>
            <p:ph idx="1"/>
          </p:nvPr>
        </p:nvSpPr>
        <p:spPr>
          <a:xfrm>
            <a:off x="836680" y="2405068"/>
            <a:ext cx="6131387" cy="3729033"/>
          </a:xfrm>
        </p:spPr>
        <p:txBody>
          <a:bodyPr>
            <a:normAutofit/>
          </a:bodyPr>
          <a:lstStyle/>
          <a:p>
            <a:pPr marL="0" indent="0" defTabSz="1219170" eaLnBrk="0" fontAlgn="base" hangingPunct="0">
              <a:spcBef>
                <a:spcPct val="0"/>
              </a:spcBef>
              <a:spcAft>
                <a:spcPct val="0"/>
              </a:spcAft>
              <a:buNone/>
            </a:pPr>
            <a:r>
              <a:rPr lang="da-DK" altLang="da-DK" sz="2000" dirty="0">
                <a:latin typeface="Calibri" panose="020F0502020204030204" pitchFamily="34" charset="0"/>
                <a:cs typeface="Times New Roman" panose="02020603050405020304" pitchFamily="18" charset="0"/>
              </a:rPr>
              <a:t>Kommunalbestyrelsen har ansvaret for ved varetagelsen af kommunens opgaver i forhold til borgerne at skabe rammer for en sund levevis.</a:t>
            </a:r>
          </a:p>
          <a:p>
            <a:pPr marL="0" indent="0" defTabSz="1219170" eaLnBrk="0" fontAlgn="base" hangingPunct="0">
              <a:spcBef>
                <a:spcPct val="0"/>
              </a:spcBef>
              <a:spcAft>
                <a:spcPct val="0"/>
              </a:spcAft>
              <a:buNone/>
            </a:pPr>
            <a:endParaRPr lang="da-DK" altLang="da-DK" sz="2000" dirty="0">
              <a:latin typeface="Calibri" panose="020F0502020204030204" pitchFamily="34" charset="0"/>
              <a:cs typeface="Times New Roman" panose="02020603050405020304" pitchFamily="18" charset="0"/>
            </a:endParaRPr>
          </a:p>
          <a:p>
            <a:pPr marL="0" indent="0" defTabSz="1219170" eaLnBrk="0" fontAlgn="base" hangingPunct="0">
              <a:spcBef>
                <a:spcPct val="0"/>
              </a:spcBef>
              <a:spcAft>
                <a:spcPct val="0"/>
              </a:spcAft>
              <a:buNone/>
            </a:pPr>
            <a:r>
              <a:rPr lang="da-DK" altLang="da-DK" sz="2000" dirty="0">
                <a:latin typeface="Calibri" panose="020F0502020204030204" pitchFamily="34" charset="0"/>
                <a:cs typeface="Times New Roman" panose="02020603050405020304" pitchFamily="18" charset="0"/>
              </a:rPr>
              <a:t>Stk. 2.</a:t>
            </a:r>
          </a:p>
          <a:p>
            <a:pPr marL="0" indent="0" defTabSz="1219170" eaLnBrk="0" fontAlgn="base" hangingPunct="0">
              <a:spcBef>
                <a:spcPct val="0"/>
              </a:spcBef>
              <a:spcAft>
                <a:spcPct val="0"/>
              </a:spcAft>
              <a:buNone/>
            </a:pPr>
            <a:r>
              <a:rPr lang="da-DK" altLang="da-DK" sz="2000" dirty="0">
                <a:latin typeface="Calibri" panose="020F0502020204030204" pitchFamily="34" charset="0"/>
                <a:cs typeface="Times New Roman" panose="02020603050405020304" pitchFamily="18" charset="0"/>
              </a:rPr>
              <a:t>Kommunalbestyrelsen etablerer forebyggende og sundhedsfremmende tilbud til borgerne.</a:t>
            </a:r>
          </a:p>
          <a:p>
            <a:endParaRPr lang="da-DK" sz="2000" dirty="0"/>
          </a:p>
        </p:txBody>
      </p:sp>
      <p:pic>
        <p:nvPicPr>
          <p:cNvPr id="2055" name="Picture 7">
            <a:extLst>
              <a:ext uri="{FF2B5EF4-FFF2-40B4-BE49-F238E27FC236}">
                <a16:creationId xmlns:a16="http://schemas.microsoft.com/office/drawing/2014/main" id="{5D97AAE3-5B4D-4470-AFBE-DB8B18E3F1B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579" b="2"/>
          <a:stretch/>
        </p:blipFill>
        <p:spPr bwMode="auto">
          <a:xfrm>
            <a:off x="7199440" y="13"/>
            <a:ext cx="4992560" cy="6857987"/>
          </a:xfrm>
          <a:prstGeom prst="rect">
            <a:avLst/>
          </a:prstGeom>
          <a:noFill/>
          <a:effectLst/>
          <a:extLst>
            <a:ext uri="{909E8E84-426E-40DD-AFC4-6F175D3DCCD1}">
              <a14:hiddenFill xmlns:a14="http://schemas.microsoft.com/office/drawing/2010/main">
                <a:solidFill>
                  <a:srgbClr val="FFFFFF"/>
                </a:solidFill>
              </a14:hiddenFill>
            </a:ext>
          </a:extLst>
        </p:spPr>
      </p:pic>
      <p:sp>
        <p:nvSpPr>
          <p:cNvPr id="4" name="Rectangle 2">
            <a:extLst>
              <a:ext uri="{FF2B5EF4-FFF2-40B4-BE49-F238E27FC236}">
                <a16:creationId xmlns:a16="http://schemas.microsoft.com/office/drawing/2014/main" id="{C49788B1-EDAE-44B9-B3C2-57F074080FA0}"/>
              </a:ext>
            </a:extLst>
          </p:cNvPr>
          <p:cNvSpPr>
            <a:spLocks noChangeArrowheads="1"/>
          </p:cNvSpPr>
          <p:nvPr/>
        </p:nvSpPr>
        <p:spPr bwMode="auto">
          <a:xfrm>
            <a:off x="1307548" y="2308194"/>
            <a:ext cx="24628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da-DK"/>
          </a:p>
        </p:txBody>
      </p:sp>
      <p:sp>
        <p:nvSpPr>
          <p:cNvPr id="5" name="Rectangle 3">
            <a:extLst>
              <a:ext uri="{FF2B5EF4-FFF2-40B4-BE49-F238E27FC236}">
                <a16:creationId xmlns:a16="http://schemas.microsoft.com/office/drawing/2014/main" id="{B3491206-1305-4E6F-9922-034867BE1454}"/>
              </a:ext>
            </a:extLst>
          </p:cNvPr>
          <p:cNvSpPr>
            <a:spLocks noChangeArrowheads="1"/>
          </p:cNvSpPr>
          <p:nvPr/>
        </p:nvSpPr>
        <p:spPr bwMode="auto">
          <a:xfrm>
            <a:off x="1307549" y="4103529"/>
            <a:ext cx="861774"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609585" defTabSz="1219170"/>
            <a:endParaRPr lang="da-DK" altLang="da-DK" sz="2400" dirty="0"/>
          </a:p>
        </p:txBody>
      </p:sp>
    </p:spTree>
    <p:extLst>
      <p:ext uri="{BB962C8B-B14F-4D97-AF65-F5344CB8AC3E}">
        <p14:creationId xmlns:p14="http://schemas.microsoft.com/office/powerpoint/2010/main" val="15875929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dsholder til indhold 4">
            <a:extLst>
              <a:ext uri="{FF2B5EF4-FFF2-40B4-BE49-F238E27FC236}">
                <a16:creationId xmlns:a16="http://schemas.microsoft.com/office/drawing/2014/main" id="{2A07AA60-9E85-4549-AD61-214DBB6D83A5}"/>
              </a:ext>
            </a:extLst>
          </p:cNvPr>
          <p:cNvPicPr>
            <a:picLocks noGrp="1" noChangeAspect="1"/>
          </p:cNvPicPr>
          <p:nvPr>
            <p:ph idx="1"/>
          </p:nvPr>
        </p:nvPicPr>
        <p:blipFill rotWithShape="1">
          <a:blip r:embed="rId3"/>
          <a:srcRect l="1073" r="6020" b="-2"/>
          <a:stretch/>
        </p:blipFill>
        <p:spPr>
          <a:xfrm>
            <a:off x="27" y="1282"/>
            <a:ext cx="12191973" cy="6856719"/>
          </a:xfrm>
          <a:prstGeom prst="rect">
            <a:avLst/>
          </a:prstGeom>
        </p:spPr>
      </p:pic>
      <p:sp>
        <p:nvSpPr>
          <p:cNvPr id="2" name="Tekstfelt 1">
            <a:extLst>
              <a:ext uri="{FF2B5EF4-FFF2-40B4-BE49-F238E27FC236}">
                <a16:creationId xmlns:a16="http://schemas.microsoft.com/office/drawing/2014/main" id="{B7712388-60AD-46AE-9F9F-A9AA98351EEE}"/>
              </a:ext>
            </a:extLst>
          </p:cNvPr>
          <p:cNvSpPr txBox="1"/>
          <p:nvPr/>
        </p:nvSpPr>
        <p:spPr>
          <a:xfrm>
            <a:off x="11615961" y="-324735"/>
            <a:ext cx="677301" cy="7181453"/>
          </a:xfrm>
          <a:prstGeom prst="rect">
            <a:avLst/>
          </a:prstGeom>
          <a:noFill/>
        </p:spPr>
        <p:txBody>
          <a:bodyPr vert="vert270" wrap="square" rtlCol="0">
            <a:spAutoFit/>
          </a:bodyPr>
          <a:lstStyle/>
          <a:p>
            <a:r>
              <a:rPr lang="da-DK" sz="1067" dirty="0"/>
              <a:t> Sund By Netværket </a:t>
            </a:r>
            <a:r>
              <a:rPr lang="da-DK" sz="1067" dirty="0">
                <a:latin typeface="Roboto"/>
                <a:hlinkClick r:id="rId4"/>
              </a:rPr>
              <a:t>#Tagvarepådinevælgere</a:t>
            </a:r>
            <a:endParaRPr lang="da-DK" sz="1067" dirty="0">
              <a:latin typeface="Roboto"/>
            </a:endParaRPr>
          </a:p>
          <a:p>
            <a:r>
              <a:rPr lang="da-DK" sz="1067" dirty="0"/>
              <a:t> </a:t>
            </a:r>
            <a:r>
              <a:rPr lang="da-DK" sz="1067" dirty="0">
                <a:hlinkClick r:id="rId5"/>
              </a:rPr>
              <a:t>https://www.youtube.com/watch?v=kzgIp6eNPwc</a:t>
            </a:r>
            <a:endParaRPr lang="da-DK" sz="1067" dirty="0"/>
          </a:p>
          <a:p>
            <a:endParaRPr lang="da-DK" sz="1067" dirty="0"/>
          </a:p>
        </p:txBody>
      </p:sp>
    </p:spTree>
    <p:extLst>
      <p:ext uri="{BB962C8B-B14F-4D97-AF65-F5344CB8AC3E}">
        <p14:creationId xmlns:p14="http://schemas.microsoft.com/office/powerpoint/2010/main" val="27454030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94A5CD-C287-42D1-8B4C-67E50FB45666}"/>
              </a:ext>
            </a:extLst>
          </p:cNvPr>
          <p:cNvSpPr>
            <a:spLocks noGrp="1"/>
          </p:cNvSpPr>
          <p:nvPr>
            <p:ph type="title"/>
          </p:nvPr>
        </p:nvSpPr>
        <p:spPr>
          <a:xfrm>
            <a:off x="262465" y="84668"/>
            <a:ext cx="6576323" cy="1495425"/>
          </a:xfrm>
        </p:spPr>
        <p:txBody>
          <a:bodyPr>
            <a:normAutofit/>
          </a:bodyPr>
          <a:lstStyle/>
          <a:p>
            <a:r>
              <a:rPr lang="da-DK" sz="5867" b="1" dirty="0">
                <a:solidFill>
                  <a:schemeClr val="accent6">
                    <a:lumMod val="75000"/>
                  </a:schemeClr>
                </a:solidFill>
                <a:latin typeface="+mn-lt"/>
                <a:ea typeface="+mn-ea"/>
                <a:cs typeface="+mn-cs"/>
              </a:rPr>
              <a:t>Gruppedrøftelse</a:t>
            </a:r>
          </a:p>
        </p:txBody>
      </p:sp>
      <p:sp>
        <p:nvSpPr>
          <p:cNvPr id="17" name="Content Placeholder 7">
            <a:extLst>
              <a:ext uri="{FF2B5EF4-FFF2-40B4-BE49-F238E27FC236}">
                <a16:creationId xmlns:a16="http://schemas.microsoft.com/office/drawing/2014/main" id="{9A9775BC-4506-4EDF-B5D0-1D544F3CA535}"/>
              </a:ext>
            </a:extLst>
          </p:cNvPr>
          <p:cNvSpPr>
            <a:spLocks noGrp="1"/>
          </p:cNvSpPr>
          <p:nvPr>
            <p:ph idx="1"/>
          </p:nvPr>
        </p:nvSpPr>
        <p:spPr>
          <a:xfrm>
            <a:off x="262467" y="1580093"/>
            <a:ext cx="6790267" cy="5193241"/>
          </a:xfrm>
        </p:spPr>
        <p:txBody>
          <a:bodyPr>
            <a:normAutofit lnSpcReduction="10000"/>
          </a:bodyPr>
          <a:lstStyle/>
          <a:p>
            <a:pPr marL="457189" indent="-457189">
              <a:buFont typeface="+mj-lt"/>
              <a:buAutoNum type="arabicPeriod"/>
            </a:pPr>
            <a:r>
              <a:rPr lang="en-US" sz="2667" b="1" dirty="0" err="1"/>
              <a:t>Hvor</a:t>
            </a:r>
            <a:r>
              <a:rPr lang="en-US" sz="2667" b="1" dirty="0"/>
              <a:t>, </a:t>
            </a:r>
            <a:r>
              <a:rPr lang="en-US" sz="2667" b="1" dirty="0" err="1"/>
              <a:t>hvornår</a:t>
            </a:r>
            <a:r>
              <a:rPr lang="en-US" sz="2667" b="1" dirty="0"/>
              <a:t> og </a:t>
            </a:r>
            <a:r>
              <a:rPr lang="en-US" sz="2667" b="1" dirty="0" err="1"/>
              <a:t>hvordan</a:t>
            </a:r>
            <a:r>
              <a:rPr lang="en-US" sz="2667" b="1" dirty="0"/>
              <a:t> </a:t>
            </a:r>
            <a:r>
              <a:rPr lang="en-US" sz="2667" b="1" dirty="0" err="1"/>
              <a:t>tænker</a:t>
            </a:r>
            <a:r>
              <a:rPr lang="en-US" sz="2667" b="1" dirty="0"/>
              <a:t> I, at </a:t>
            </a:r>
            <a:r>
              <a:rPr lang="en-US" sz="2667" b="1" dirty="0" err="1"/>
              <a:t>borgerne</a:t>
            </a:r>
            <a:r>
              <a:rPr lang="en-US" sz="2667" b="1" dirty="0"/>
              <a:t> </a:t>
            </a:r>
            <a:r>
              <a:rPr lang="en-US" sz="2667" b="1" dirty="0" err="1"/>
              <a:t>oplever</a:t>
            </a:r>
            <a:r>
              <a:rPr lang="en-US" sz="2667" b="1" dirty="0"/>
              <a:t> </a:t>
            </a:r>
            <a:r>
              <a:rPr lang="en-US" sz="2667" b="1" dirty="0" err="1"/>
              <a:t>noget</a:t>
            </a:r>
            <a:r>
              <a:rPr lang="en-US" sz="2667" b="1" dirty="0"/>
              <a:t> i Billund Kommune </a:t>
            </a:r>
            <a:r>
              <a:rPr lang="en-US" sz="2667" b="1" dirty="0" err="1"/>
              <a:t>som</a:t>
            </a:r>
            <a:r>
              <a:rPr lang="en-US" sz="2667" b="1" dirty="0"/>
              <a:t> </a:t>
            </a:r>
            <a:r>
              <a:rPr lang="en-US" sz="2667" b="1" dirty="0" err="1"/>
              <a:t>kan</a:t>
            </a:r>
            <a:r>
              <a:rPr lang="en-US" sz="2667" b="1" dirty="0"/>
              <a:t> </a:t>
            </a:r>
            <a:r>
              <a:rPr lang="en-US" sz="2667" b="1" dirty="0" err="1"/>
              <a:t>fremme</a:t>
            </a:r>
            <a:r>
              <a:rPr lang="en-US" sz="2667" b="1" dirty="0"/>
              <a:t> </a:t>
            </a:r>
            <a:r>
              <a:rPr lang="en-US" sz="2667" b="1" dirty="0" err="1"/>
              <a:t>deres</a:t>
            </a:r>
            <a:r>
              <a:rPr lang="en-US" sz="2667" b="1" dirty="0"/>
              <a:t> </a:t>
            </a:r>
            <a:r>
              <a:rPr lang="en-US" sz="2667" b="1" dirty="0" err="1"/>
              <a:t>sociale</a:t>
            </a:r>
            <a:r>
              <a:rPr lang="en-US" sz="2667" b="1" dirty="0"/>
              <a:t>, </a:t>
            </a:r>
            <a:r>
              <a:rPr lang="en-US" sz="2667" b="1" dirty="0" err="1"/>
              <a:t>mentale</a:t>
            </a:r>
            <a:r>
              <a:rPr lang="en-US" sz="2667" b="1" dirty="0"/>
              <a:t> og </a:t>
            </a:r>
            <a:r>
              <a:rPr lang="en-US" sz="2667" b="1" dirty="0" err="1"/>
              <a:t>fysiske</a:t>
            </a:r>
            <a:r>
              <a:rPr lang="en-US" sz="2667" b="1" dirty="0"/>
              <a:t> </a:t>
            </a:r>
            <a:r>
              <a:rPr lang="en-US" sz="2667" b="1" dirty="0" err="1"/>
              <a:t>sundhed</a:t>
            </a:r>
            <a:r>
              <a:rPr lang="en-US" sz="2667" b="1" dirty="0"/>
              <a:t>?</a:t>
            </a:r>
            <a:br>
              <a:rPr lang="en-US" sz="1867" b="1" dirty="0">
                <a:latin typeface="Verdana" panose="020B0604030504040204" pitchFamily="34" charset="0"/>
                <a:ea typeface="Verdana" panose="020B0604030504040204" pitchFamily="34" charset="0"/>
              </a:rPr>
            </a:br>
            <a:r>
              <a:rPr lang="en-US" sz="1600" dirty="0"/>
              <a:t>(se på </a:t>
            </a:r>
            <a:r>
              <a:rPr lang="en-US" sz="1600" dirty="0" err="1"/>
              <a:t>skiltet</a:t>
            </a:r>
            <a:r>
              <a:rPr lang="en-US" sz="1600" dirty="0"/>
              <a:t> om det </a:t>
            </a:r>
            <a:r>
              <a:rPr lang="en-US" sz="1600" dirty="0" err="1"/>
              <a:t>er</a:t>
            </a:r>
            <a:r>
              <a:rPr lang="en-US" sz="1600" dirty="0"/>
              <a:t> social, mental eller </a:t>
            </a:r>
            <a:r>
              <a:rPr lang="en-US" sz="1600" dirty="0" err="1"/>
              <a:t>fysisk</a:t>
            </a:r>
            <a:r>
              <a:rPr lang="en-US" sz="1600" dirty="0"/>
              <a:t> </a:t>
            </a:r>
            <a:r>
              <a:rPr lang="en-US" sz="1600" dirty="0" err="1"/>
              <a:t>sundhed</a:t>
            </a:r>
            <a:r>
              <a:rPr lang="en-US" sz="1600" dirty="0"/>
              <a:t> </a:t>
            </a:r>
            <a:br>
              <a:rPr lang="en-US" sz="1600" dirty="0"/>
            </a:br>
            <a:r>
              <a:rPr lang="en-US" sz="1600" dirty="0"/>
              <a:t>din </a:t>
            </a:r>
            <a:r>
              <a:rPr lang="en-US" sz="1600" dirty="0" err="1"/>
              <a:t>gruppe</a:t>
            </a:r>
            <a:r>
              <a:rPr lang="en-US" sz="1600" dirty="0"/>
              <a:t> </a:t>
            </a:r>
            <a:r>
              <a:rPr lang="en-US" sz="1600" dirty="0" err="1"/>
              <a:t>skal</a:t>
            </a:r>
            <a:r>
              <a:rPr lang="en-US" sz="1600" dirty="0"/>
              <a:t> </a:t>
            </a:r>
            <a:r>
              <a:rPr lang="en-US" sz="1600" dirty="0" err="1"/>
              <a:t>starte</a:t>
            </a:r>
            <a:r>
              <a:rPr lang="en-US" sz="1600" dirty="0"/>
              <a:t> med at </a:t>
            </a:r>
            <a:r>
              <a:rPr lang="en-US" sz="1600" dirty="0" err="1"/>
              <a:t>snakke</a:t>
            </a:r>
            <a:r>
              <a:rPr lang="en-US" sz="1600" dirty="0"/>
              <a:t> om)</a:t>
            </a:r>
            <a:br>
              <a:rPr lang="en-US" sz="1600" dirty="0"/>
            </a:br>
            <a:endParaRPr lang="en-US" sz="1600" dirty="0"/>
          </a:p>
          <a:p>
            <a:pPr marL="457189" indent="-457189">
              <a:buFont typeface="+mj-lt"/>
              <a:buAutoNum type="arabicPeriod"/>
            </a:pPr>
            <a:r>
              <a:rPr lang="en-US" sz="2667" b="1" dirty="0" err="1"/>
              <a:t>Hvilke</a:t>
            </a:r>
            <a:r>
              <a:rPr lang="en-US" sz="2667" b="1" dirty="0"/>
              <a:t> </a:t>
            </a:r>
            <a:r>
              <a:rPr lang="en-US" sz="2667" b="1" dirty="0" err="1"/>
              <a:t>borgere</a:t>
            </a:r>
            <a:r>
              <a:rPr lang="en-US" sz="2667" b="1" dirty="0"/>
              <a:t> har </a:t>
            </a:r>
            <a:r>
              <a:rPr lang="en-US" sz="2667" b="1" dirty="0" err="1"/>
              <a:t>vanskelligt</a:t>
            </a:r>
            <a:r>
              <a:rPr lang="en-US" sz="2667" b="1" dirty="0"/>
              <a:t> </a:t>
            </a:r>
            <a:r>
              <a:rPr lang="en-US" sz="2667" b="1" dirty="0" err="1"/>
              <a:t>ved</a:t>
            </a:r>
            <a:r>
              <a:rPr lang="en-US" sz="2667" b="1" dirty="0"/>
              <a:t> </a:t>
            </a:r>
            <a:r>
              <a:rPr lang="en-US" sz="2667" b="1" dirty="0" err="1"/>
              <a:t>selv</a:t>
            </a:r>
            <a:r>
              <a:rPr lang="en-US" sz="2667" b="1" dirty="0"/>
              <a:t> at </a:t>
            </a:r>
            <a:r>
              <a:rPr lang="en-US" sz="2667" b="1" dirty="0" err="1"/>
              <a:t>opsøge</a:t>
            </a:r>
            <a:r>
              <a:rPr lang="en-US" sz="2667" b="1" dirty="0"/>
              <a:t> det, der </a:t>
            </a:r>
            <a:r>
              <a:rPr lang="en-US" sz="2667" b="1" dirty="0" err="1"/>
              <a:t>kan</a:t>
            </a:r>
            <a:r>
              <a:rPr lang="en-US" sz="2667" b="1" dirty="0"/>
              <a:t> </a:t>
            </a:r>
            <a:r>
              <a:rPr lang="en-US" sz="2667" b="1" dirty="0" err="1"/>
              <a:t>fremme</a:t>
            </a:r>
            <a:r>
              <a:rPr lang="en-US" sz="2667" b="1" dirty="0"/>
              <a:t> </a:t>
            </a:r>
            <a:r>
              <a:rPr lang="en-US" sz="2667" b="1" dirty="0" err="1"/>
              <a:t>deres</a:t>
            </a:r>
            <a:r>
              <a:rPr lang="en-US" sz="2667" b="1" dirty="0"/>
              <a:t> </a:t>
            </a:r>
            <a:r>
              <a:rPr lang="en-US" sz="2667" b="1" dirty="0" err="1"/>
              <a:t>sociale</a:t>
            </a:r>
            <a:r>
              <a:rPr lang="en-US" sz="2667" b="1" dirty="0"/>
              <a:t>, </a:t>
            </a:r>
            <a:r>
              <a:rPr lang="en-US" sz="2667" b="1" dirty="0" err="1"/>
              <a:t>mentale</a:t>
            </a:r>
            <a:r>
              <a:rPr lang="en-US" sz="2667" b="1" dirty="0"/>
              <a:t> og </a:t>
            </a:r>
            <a:r>
              <a:rPr lang="en-US" sz="2667" b="1" dirty="0" err="1"/>
              <a:t>fysiske</a:t>
            </a:r>
            <a:r>
              <a:rPr lang="en-US" sz="2667" b="1" dirty="0"/>
              <a:t> </a:t>
            </a:r>
            <a:r>
              <a:rPr lang="en-US" sz="2667" b="1" dirty="0" err="1"/>
              <a:t>sundhed</a:t>
            </a:r>
            <a:r>
              <a:rPr lang="en-US" sz="2667" b="1" dirty="0"/>
              <a:t>?</a:t>
            </a:r>
            <a:br>
              <a:rPr lang="en-US" sz="2667" b="1" dirty="0"/>
            </a:br>
            <a:endParaRPr lang="en-US" sz="2667" b="1" dirty="0"/>
          </a:p>
          <a:p>
            <a:pPr marL="457189" indent="-457189">
              <a:buFont typeface="+mj-lt"/>
              <a:buAutoNum type="arabicPeriod"/>
            </a:pPr>
            <a:r>
              <a:rPr lang="en-US" sz="2667" b="1" dirty="0" err="1"/>
              <a:t>Hvis</a:t>
            </a:r>
            <a:r>
              <a:rPr lang="en-US" sz="2667" b="1" dirty="0"/>
              <a:t> der </a:t>
            </a:r>
            <a:r>
              <a:rPr lang="en-US" sz="2667" b="1" dirty="0" err="1"/>
              <a:t>bliver</a:t>
            </a:r>
            <a:r>
              <a:rPr lang="en-US" sz="2667" b="1" dirty="0"/>
              <a:t> </a:t>
            </a:r>
            <a:r>
              <a:rPr lang="en-US" sz="2667" b="1" dirty="0" err="1"/>
              <a:t>tid</a:t>
            </a:r>
            <a:r>
              <a:rPr lang="en-US" sz="2667" b="1" dirty="0"/>
              <a:t>…… </a:t>
            </a:r>
            <a:r>
              <a:rPr lang="en-US" sz="2667" b="1" dirty="0" err="1"/>
              <a:t>vær</a:t>
            </a:r>
            <a:r>
              <a:rPr lang="en-US" sz="2667" b="1" dirty="0"/>
              <a:t> </a:t>
            </a:r>
            <a:r>
              <a:rPr lang="en-US" sz="2667" b="1" dirty="0" err="1"/>
              <a:t>klar</a:t>
            </a:r>
            <a:r>
              <a:rPr lang="en-US" sz="2667" b="1" dirty="0"/>
              <a:t> </a:t>
            </a:r>
            <a:r>
              <a:rPr lang="en-US" sz="2667" b="1" dirty="0" err="1"/>
              <a:t>til</a:t>
            </a:r>
            <a:r>
              <a:rPr lang="en-US" sz="2667" b="1" dirty="0"/>
              <a:t> at </a:t>
            </a:r>
            <a:r>
              <a:rPr lang="en-US" sz="2667" b="1" dirty="0" err="1"/>
              <a:t>nævne</a:t>
            </a:r>
            <a:r>
              <a:rPr lang="en-US" sz="2667" b="1" dirty="0"/>
              <a:t> </a:t>
            </a:r>
            <a:r>
              <a:rPr lang="en-US" sz="2667" b="1" dirty="0" err="1"/>
              <a:t>en</a:t>
            </a:r>
            <a:r>
              <a:rPr lang="en-US" sz="2667" b="1" dirty="0"/>
              <a:t> </a:t>
            </a:r>
            <a:r>
              <a:rPr lang="en-US" sz="2667" b="1" dirty="0" err="1"/>
              <a:t>enkelt</a:t>
            </a:r>
            <a:r>
              <a:rPr lang="en-US" sz="2667" b="1" dirty="0"/>
              <a:t> ting, I har </a:t>
            </a:r>
            <a:r>
              <a:rPr lang="en-US" sz="2667" b="1" dirty="0" err="1"/>
              <a:t>snakket</a:t>
            </a:r>
            <a:r>
              <a:rPr lang="en-US" sz="2667" b="1" dirty="0"/>
              <a:t> om I </a:t>
            </a:r>
            <a:r>
              <a:rPr lang="en-US" sz="2667" b="1" dirty="0" err="1"/>
              <a:t>gruppen</a:t>
            </a:r>
            <a:r>
              <a:rPr lang="en-US" sz="2667" b="1" dirty="0"/>
              <a:t>!</a:t>
            </a:r>
          </a:p>
        </p:txBody>
      </p:sp>
      <p:pic>
        <p:nvPicPr>
          <p:cNvPr id="4" name="Pladsholder til indhold 3" descr="Et billede, der indeholder kort&#10;&#10;Automatisk genereret beskrivelse">
            <a:extLst>
              <a:ext uri="{FF2B5EF4-FFF2-40B4-BE49-F238E27FC236}">
                <a16:creationId xmlns:a16="http://schemas.microsoft.com/office/drawing/2014/main" id="{43CBFF23-1E38-4BE2-AA6F-BF8922680739}"/>
              </a:ext>
            </a:extLst>
          </p:cNvPr>
          <p:cNvPicPr>
            <a:picLocks/>
          </p:cNvPicPr>
          <p:nvPr/>
        </p:nvPicPr>
        <p:blipFill rotWithShape="1">
          <a:blip r:embed="rId3"/>
          <a:srcRect t="68" r="-3" b="-3"/>
          <a:stretch/>
        </p:blipFill>
        <p:spPr>
          <a:xfrm>
            <a:off x="7199440" y="13"/>
            <a:ext cx="4992560" cy="6857987"/>
          </a:xfrm>
          <a:prstGeom prst="rect">
            <a:avLst/>
          </a:prstGeom>
          <a:effectLst/>
        </p:spPr>
      </p:pic>
    </p:spTree>
    <p:extLst>
      <p:ext uri="{BB962C8B-B14F-4D97-AF65-F5344CB8AC3E}">
        <p14:creationId xmlns:p14="http://schemas.microsoft.com/office/powerpoint/2010/main" val="42201110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a:extLst>
              <a:ext uri="{FF2B5EF4-FFF2-40B4-BE49-F238E27FC236}">
                <a16:creationId xmlns:a16="http://schemas.microsoft.com/office/drawing/2014/main" id="{5BA78B84-D63B-4566-A4FA-3C37D9B7E16D}"/>
              </a:ext>
            </a:extLst>
          </p:cNvPr>
          <p:cNvPicPr>
            <a:picLocks noChangeAspect="1"/>
          </p:cNvPicPr>
          <p:nvPr/>
        </p:nvPicPr>
        <p:blipFill>
          <a:blip r:embed="rId3"/>
          <a:stretch>
            <a:fillRect/>
          </a:stretch>
        </p:blipFill>
        <p:spPr>
          <a:xfrm>
            <a:off x="1800225" y="652462"/>
            <a:ext cx="8591550" cy="5553075"/>
          </a:xfrm>
          <a:prstGeom prst="rect">
            <a:avLst/>
          </a:prstGeom>
        </p:spPr>
      </p:pic>
    </p:spTree>
    <p:extLst>
      <p:ext uri="{BB962C8B-B14F-4D97-AF65-F5344CB8AC3E}">
        <p14:creationId xmlns:p14="http://schemas.microsoft.com/office/powerpoint/2010/main" val="41137069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itle 1">
            <a:extLst>
              <a:ext uri="{FF2B5EF4-FFF2-40B4-BE49-F238E27FC236}">
                <a16:creationId xmlns:a16="http://schemas.microsoft.com/office/drawing/2014/main" id="{43AAED01-A59D-459D-99A4-A280DB21AE00}"/>
              </a:ext>
            </a:extLst>
          </p:cNvPr>
          <p:cNvSpPr>
            <a:spLocks noGrp="1"/>
          </p:cNvSpPr>
          <p:nvPr>
            <p:ph type="title"/>
          </p:nvPr>
        </p:nvSpPr>
        <p:spPr>
          <a:xfrm>
            <a:off x="551384" y="320675"/>
            <a:ext cx="10515600" cy="1325563"/>
          </a:xfrm>
        </p:spPr>
        <p:txBody>
          <a:bodyPr/>
          <a:lstStyle/>
          <a:p>
            <a:r>
              <a:rPr lang="en-US" dirty="0" err="1"/>
              <a:t>Øvelse</a:t>
            </a:r>
            <a:r>
              <a:rPr lang="en-US" dirty="0"/>
              <a:t>: </a:t>
            </a:r>
            <a:br>
              <a:rPr lang="en-US" dirty="0"/>
            </a:br>
            <a:r>
              <a:rPr lang="en-US" sz="3600" dirty="0" err="1"/>
              <a:t>Krop</a:t>
            </a:r>
            <a:r>
              <a:rPr lang="en-US" sz="3600" dirty="0"/>
              <a:t> og </a:t>
            </a:r>
            <a:r>
              <a:rPr lang="en-US" sz="3600" dirty="0" err="1"/>
              <a:t>hjerne</a:t>
            </a:r>
            <a:r>
              <a:rPr lang="en-US" sz="3600" dirty="0"/>
              <a:t> – er </a:t>
            </a:r>
            <a:r>
              <a:rPr lang="en-US" sz="3600" dirty="0" err="1"/>
              <a:t>jeg</a:t>
            </a:r>
            <a:r>
              <a:rPr lang="en-US" sz="3600" dirty="0"/>
              <a:t> </a:t>
            </a:r>
            <a:r>
              <a:rPr lang="en-US" sz="3600" dirty="0" err="1"/>
              <a:t>enig</a:t>
            </a:r>
            <a:r>
              <a:rPr lang="en-US" sz="3600" dirty="0"/>
              <a:t> med </a:t>
            </a:r>
            <a:r>
              <a:rPr lang="en-US" sz="3600" dirty="0" err="1"/>
              <a:t>mig</a:t>
            </a:r>
            <a:r>
              <a:rPr lang="en-US" sz="3600" dirty="0"/>
              <a:t> selv?</a:t>
            </a:r>
          </a:p>
        </p:txBody>
      </p:sp>
      <p:pic>
        <p:nvPicPr>
          <p:cNvPr id="2054" name="Picture 6" descr="Hoppeleg">
            <a:extLst>
              <a:ext uri="{FF2B5EF4-FFF2-40B4-BE49-F238E27FC236}">
                <a16:creationId xmlns:a16="http://schemas.microsoft.com/office/drawing/2014/main" id="{E93DABFA-CD87-421E-846E-7EF67B6944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7527" y="1705008"/>
            <a:ext cx="8504467" cy="4748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44300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35360" y="320675"/>
            <a:ext cx="8352928" cy="1092101"/>
          </a:xfrm>
        </p:spPr>
        <p:txBody>
          <a:bodyPr anchor="ctr">
            <a:normAutofit/>
          </a:bodyPr>
          <a:lstStyle/>
          <a:p>
            <a:r>
              <a:rPr lang="da-DK" dirty="0"/>
              <a:t>I pipeline på sundhedsområdet</a:t>
            </a:r>
          </a:p>
        </p:txBody>
      </p:sp>
      <p:sp>
        <p:nvSpPr>
          <p:cNvPr id="10" name="Content Placeholder 2">
            <a:extLst>
              <a:ext uri="{FF2B5EF4-FFF2-40B4-BE49-F238E27FC236}">
                <a16:creationId xmlns:a16="http://schemas.microsoft.com/office/drawing/2014/main" id="{6B3738A6-415A-46E6-A82C-D93210A2B8C2}"/>
              </a:ext>
            </a:extLst>
          </p:cNvPr>
          <p:cNvSpPr>
            <a:spLocks noGrp="1"/>
          </p:cNvSpPr>
          <p:nvPr>
            <p:ph sz="half" idx="1"/>
          </p:nvPr>
        </p:nvSpPr>
        <p:spPr>
          <a:xfrm>
            <a:off x="838200" y="1825625"/>
            <a:ext cx="5617840" cy="4351338"/>
          </a:xfrm>
        </p:spPr>
        <p:txBody>
          <a:bodyPr>
            <a:normAutofit/>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3" name="Tekstfelt 2">
            <a:extLst>
              <a:ext uri="{FF2B5EF4-FFF2-40B4-BE49-F238E27FC236}">
                <a16:creationId xmlns:a16="http://schemas.microsoft.com/office/drawing/2014/main" id="{D9AF6BF6-AF3D-4E70-9FB4-979ABA30FC45}"/>
              </a:ext>
            </a:extLst>
          </p:cNvPr>
          <p:cNvSpPr txBox="1"/>
          <p:nvPr/>
        </p:nvSpPr>
        <p:spPr>
          <a:xfrm>
            <a:off x="551384" y="1268760"/>
            <a:ext cx="6264696" cy="5970865"/>
          </a:xfrm>
          <a:prstGeom prst="rect">
            <a:avLst/>
          </a:prstGeom>
          <a:noFill/>
        </p:spPr>
        <p:txBody>
          <a:bodyPr wrap="square" rtlCol="0">
            <a:spAutoFit/>
          </a:bodyPr>
          <a:lstStyle/>
          <a:p>
            <a:r>
              <a:rPr lang="da-DK" sz="2200" dirty="0"/>
              <a:t>Lovforslag om sundhedsklynger og sundhedssamarbejdsudvalg (SSU)</a:t>
            </a:r>
          </a:p>
          <a:p>
            <a:pPr marL="285750" indent="-285750">
              <a:buFontTx/>
              <a:buChar char="-"/>
            </a:pPr>
            <a:r>
              <a:rPr lang="da-DK" dirty="0"/>
              <a:t>Lovforslaget er lige sendt i høring, forventet ikrafttræden 1.7.22.</a:t>
            </a:r>
            <a:endParaRPr lang="da-DK" sz="2200" dirty="0"/>
          </a:p>
          <a:p>
            <a:endParaRPr lang="da-DK" sz="2200" dirty="0"/>
          </a:p>
          <a:p>
            <a:r>
              <a:rPr lang="da-DK" sz="2200" dirty="0"/>
              <a:t>Fagligt oplæg til en 10-års plan for bedre mental sundhed og en styrket indsats til mennesker med psykiske lidelser (SST 2022).</a:t>
            </a:r>
          </a:p>
          <a:p>
            <a:r>
              <a:rPr lang="da-DK" dirty="0"/>
              <a:t>-    Endnu ikke politisk behandlet nationalt</a:t>
            </a:r>
          </a:p>
          <a:p>
            <a:endParaRPr lang="da-DK" sz="2200" dirty="0"/>
          </a:p>
          <a:p>
            <a:endParaRPr lang="da-DK" sz="2200" dirty="0"/>
          </a:p>
          <a:p>
            <a:r>
              <a:rPr lang="da-DK" sz="2200" dirty="0"/>
              <a:t>Sundhedsprofilen 2021 (+16 årige):</a:t>
            </a:r>
          </a:p>
          <a:p>
            <a:pPr marL="342900" indent="-342900">
              <a:buFontTx/>
              <a:buChar char="-"/>
            </a:pPr>
            <a:r>
              <a:rPr lang="da-DK" dirty="0"/>
              <a:t>Offentliggøres d. 10.3.22.</a:t>
            </a:r>
          </a:p>
          <a:p>
            <a:pPr marL="342900" indent="-342900">
              <a:buFontTx/>
              <a:buChar char="-"/>
            </a:pPr>
            <a:r>
              <a:rPr lang="da-DK" dirty="0"/>
              <a:t>Politisk arrangement i Region Syddanmark d. 14.3.22.</a:t>
            </a:r>
          </a:p>
          <a:p>
            <a:pPr marL="342900" indent="-342900">
              <a:buFontTx/>
              <a:buChar char="-"/>
            </a:pPr>
            <a:r>
              <a:rPr lang="da-DK" dirty="0"/>
              <a:t>Temamøde for UBU og VU i maj</a:t>
            </a:r>
          </a:p>
          <a:p>
            <a:pPr marL="342900" indent="-342900">
              <a:buFontTx/>
              <a:buChar char="-"/>
            </a:pPr>
            <a:endParaRPr lang="da-DK" sz="2400" dirty="0"/>
          </a:p>
          <a:p>
            <a:pPr marL="285750" indent="-285750">
              <a:buFontTx/>
              <a:buChar char="-"/>
            </a:pPr>
            <a:endParaRPr lang="da-DK" sz="2400" dirty="0"/>
          </a:p>
          <a:p>
            <a:endParaRPr lang="da-DK" sz="2400" dirty="0"/>
          </a:p>
        </p:txBody>
      </p:sp>
      <p:pic>
        <p:nvPicPr>
          <p:cNvPr id="5" name="Billede 4">
            <a:extLst>
              <a:ext uri="{FF2B5EF4-FFF2-40B4-BE49-F238E27FC236}">
                <a16:creationId xmlns:a16="http://schemas.microsoft.com/office/drawing/2014/main" id="{EEB34C60-5F5F-44D4-BC71-19E4DA5E7E00}"/>
              </a:ext>
            </a:extLst>
          </p:cNvPr>
          <p:cNvPicPr>
            <a:picLocks noChangeAspect="1"/>
          </p:cNvPicPr>
          <p:nvPr/>
        </p:nvPicPr>
        <p:blipFill>
          <a:blip r:embed="rId3"/>
          <a:stretch>
            <a:fillRect/>
          </a:stretch>
        </p:blipFill>
        <p:spPr>
          <a:xfrm>
            <a:off x="10344472" y="3578910"/>
            <a:ext cx="1834309" cy="2612901"/>
          </a:xfrm>
          <a:prstGeom prst="rect">
            <a:avLst/>
          </a:prstGeom>
        </p:spPr>
      </p:pic>
      <p:pic>
        <p:nvPicPr>
          <p:cNvPr id="9" name="Billede 8">
            <a:extLst>
              <a:ext uri="{FF2B5EF4-FFF2-40B4-BE49-F238E27FC236}">
                <a16:creationId xmlns:a16="http://schemas.microsoft.com/office/drawing/2014/main" id="{E1B48269-F24F-47A8-BDD9-727E26EFAEDA}"/>
              </a:ext>
            </a:extLst>
          </p:cNvPr>
          <p:cNvPicPr>
            <a:picLocks noChangeAspect="1"/>
          </p:cNvPicPr>
          <p:nvPr/>
        </p:nvPicPr>
        <p:blipFill>
          <a:blip r:embed="rId4"/>
          <a:stretch>
            <a:fillRect/>
          </a:stretch>
        </p:blipFill>
        <p:spPr>
          <a:xfrm>
            <a:off x="6815286" y="1131193"/>
            <a:ext cx="2305050" cy="2009775"/>
          </a:xfrm>
          <a:prstGeom prst="rect">
            <a:avLst/>
          </a:prstGeom>
        </p:spPr>
      </p:pic>
      <p:pic>
        <p:nvPicPr>
          <p:cNvPr id="1026" name="Picture 2" descr="Fagligt oplæg til en 10-årsplan: Bedre mental sundhed og en styrket indsats  til mennesker med psykiske lidelser - Sundhedsstyrelsen">
            <a:extLst>
              <a:ext uri="{FF2B5EF4-FFF2-40B4-BE49-F238E27FC236}">
                <a16:creationId xmlns:a16="http://schemas.microsoft.com/office/drawing/2014/main" id="{A5A66891-AA71-4A32-B771-E1E39B77B50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10164" y="2625123"/>
            <a:ext cx="1834308" cy="2604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951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F64962-7283-4F77-AA90-7384DA51FEF6}"/>
              </a:ext>
            </a:extLst>
          </p:cNvPr>
          <p:cNvSpPr>
            <a:spLocks noGrp="1"/>
          </p:cNvSpPr>
          <p:nvPr>
            <p:ph type="title"/>
          </p:nvPr>
        </p:nvSpPr>
        <p:spPr>
          <a:xfrm>
            <a:off x="397329" y="320675"/>
            <a:ext cx="10515600" cy="588045"/>
          </a:xfrm>
        </p:spPr>
        <p:txBody>
          <a:bodyPr>
            <a:normAutofit fontScale="90000"/>
          </a:bodyPr>
          <a:lstStyle/>
          <a:p>
            <a:r>
              <a:rPr lang="da-DK" dirty="0"/>
              <a:t>Placering ved borde</a:t>
            </a:r>
          </a:p>
        </p:txBody>
      </p:sp>
      <p:graphicFrame>
        <p:nvGraphicFramePr>
          <p:cNvPr id="10" name="Pladsholder til indhold 9">
            <a:extLst>
              <a:ext uri="{FF2B5EF4-FFF2-40B4-BE49-F238E27FC236}">
                <a16:creationId xmlns:a16="http://schemas.microsoft.com/office/drawing/2014/main" id="{8A42D4A5-3289-4BDB-9C08-11A95EF1A520}"/>
              </a:ext>
            </a:extLst>
          </p:cNvPr>
          <p:cNvGraphicFramePr>
            <a:graphicFrameLocks noGrp="1"/>
          </p:cNvGraphicFramePr>
          <p:nvPr>
            <p:ph idx="1"/>
            <p:extLst>
              <p:ext uri="{D42A27DB-BD31-4B8C-83A1-F6EECF244321}">
                <p14:modId xmlns:p14="http://schemas.microsoft.com/office/powerpoint/2010/main" val="1472700783"/>
              </p:ext>
            </p:extLst>
          </p:nvPr>
        </p:nvGraphicFramePr>
        <p:xfrm>
          <a:off x="695400" y="1196752"/>
          <a:ext cx="9294038" cy="4844735"/>
        </p:xfrm>
        <a:graphic>
          <a:graphicData uri="http://schemas.openxmlformats.org/drawingml/2006/table">
            <a:tbl>
              <a:tblPr firstRow="1" firstCol="1" bandRow="1">
                <a:tableStyleId>{5C22544A-7EE6-4342-B048-85BDC9FD1C3A}</a:tableStyleId>
              </a:tblPr>
              <a:tblGrid>
                <a:gridCol w="4647019">
                  <a:extLst>
                    <a:ext uri="{9D8B030D-6E8A-4147-A177-3AD203B41FA5}">
                      <a16:colId xmlns:a16="http://schemas.microsoft.com/office/drawing/2014/main" val="2428489131"/>
                    </a:ext>
                  </a:extLst>
                </a:gridCol>
                <a:gridCol w="4647019">
                  <a:extLst>
                    <a:ext uri="{9D8B030D-6E8A-4147-A177-3AD203B41FA5}">
                      <a16:colId xmlns:a16="http://schemas.microsoft.com/office/drawing/2014/main" val="3256075800"/>
                    </a:ext>
                  </a:extLst>
                </a:gridCol>
              </a:tblGrid>
              <a:tr h="789115">
                <a:tc>
                  <a:txBody>
                    <a:bodyPr/>
                    <a:lstStyle/>
                    <a:p>
                      <a:pPr>
                        <a:spcAft>
                          <a:spcPts val="0"/>
                        </a:spcAft>
                      </a:pPr>
                      <a:r>
                        <a:rPr lang="da-DK" sz="1600" kern="1200" dirty="0">
                          <a:effectLst/>
                        </a:rPr>
                        <a:t>Bord 1:</a:t>
                      </a:r>
                      <a:endParaRPr lang="da-DK" sz="1100" dirty="0">
                        <a:effectLst/>
                      </a:endParaRPr>
                    </a:p>
                    <a:p>
                      <a:pPr>
                        <a:spcAft>
                          <a:spcPts val="0"/>
                        </a:spcAft>
                      </a:pPr>
                      <a:r>
                        <a:rPr lang="da-DK" sz="1600" b="0" kern="1200" dirty="0">
                          <a:effectLst/>
                        </a:rPr>
                        <a:t>Bjarne Larsen, Jannic Kristensen, Majbrit Rasmussen, Kurt Jensen</a:t>
                      </a:r>
                      <a:endParaRPr lang="da-DK" sz="11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da-DK" sz="1600" kern="1200" dirty="0">
                          <a:effectLst/>
                        </a:rPr>
                        <a:t>Bord 3</a:t>
                      </a:r>
                      <a:endParaRPr lang="da-DK" sz="1100" dirty="0">
                        <a:effectLst/>
                      </a:endParaRPr>
                    </a:p>
                    <a:p>
                      <a:pPr>
                        <a:spcAft>
                          <a:spcPts val="0"/>
                        </a:spcAft>
                      </a:pPr>
                      <a:r>
                        <a:rPr lang="da-DK" sz="1600" b="0" kern="1200" dirty="0">
                          <a:effectLst/>
                        </a:rPr>
                        <a:t>Ole Bladt, Lisbeth Østergaard, Rasmus Kaufmann </a:t>
                      </a:r>
                      <a:endParaRPr lang="da-DK" sz="11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4519229"/>
                  </a:ext>
                </a:extLst>
              </a:tr>
              <a:tr h="789115">
                <a:tc>
                  <a:txBody>
                    <a:bodyPr/>
                    <a:lstStyle/>
                    <a:p>
                      <a:pPr>
                        <a:spcAft>
                          <a:spcPts val="0"/>
                        </a:spcAft>
                      </a:pPr>
                      <a:r>
                        <a:rPr lang="da-DK" sz="1600" kern="1200" dirty="0">
                          <a:effectLst/>
                        </a:rPr>
                        <a:t>Bord 2</a:t>
                      </a:r>
                      <a:endParaRPr lang="da-DK" sz="1100" dirty="0">
                        <a:effectLst/>
                      </a:endParaRPr>
                    </a:p>
                    <a:p>
                      <a:pPr>
                        <a:spcAft>
                          <a:spcPts val="0"/>
                        </a:spcAft>
                      </a:pPr>
                      <a:r>
                        <a:rPr lang="da-DK" sz="1600" b="0" kern="1200">
                          <a:effectLst/>
                        </a:rPr>
                        <a:t>Stephanie </a:t>
                      </a:r>
                      <a:r>
                        <a:rPr lang="da-DK" sz="1600" b="0" kern="1200" dirty="0">
                          <a:effectLst/>
                        </a:rPr>
                        <a:t>Storbank, Simon Jørgensen, Jeppe Fuglesang</a:t>
                      </a:r>
                      <a:endParaRPr lang="da-DK" sz="11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US" sz="1600" b="1" kern="1200" dirty="0">
                          <a:solidFill>
                            <a:schemeClr val="bg1"/>
                          </a:solidFill>
                          <a:effectLst/>
                        </a:rPr>
                        <a:t>Bord 5</a:t>
                      </a:r>
                      <a:endParaRPr lang="da-DK" sz="1100" b="1" dirty="0">
                        <a:solidFill>
                          <a:schemeClr val="bg1"/>
                        </a:solidFill>
                        <a:effectLst/>
                      </a:endParaRPr>
                    </a:p>
                    <a:p>
                      <a:pPr>
                        <a:spcAft>
                          <a:spcPts val="0"/>
                        </a:spcAft>
                      </a:pPr>
                      <a:r>
                        <a:rPr lang="en-US" sz="1600" kern="1200" dirty="0">
                          <a:solidFill>
                            <a:schemeClr val="bg1"/>
                          </a:solidFill>
                          <a:effectLst/>
                        </a:rPr>
                        <a:t>Thomas Foged, Morten K. Jensen, Anders Fihl, Ramona Wilhelmsen</a:t>
                      </a:r>
                      <a:endParaRPr lang="da-DK" sz="11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solidFill>
                  </a:tcPr>
                </a:tc>
                <a:extLst>
                  <a:ext uri="{0D108BD9-81ED-4DB2-BD59-A6C34878D82A}">
                    <a16:rowId xmlns:a16="http://schemas.microsoft.com/office/drawing/2014/main" val="1087878863"/>
                  </a:ext>
                </a:extLst>
              </a:tr>
              <a:tr h="789115">
                <a:tc>
                  <a:txBody>
                    <a:bodyPr/>
                    <a:lstStyle/>
                    <a:p>
                      <a:pPr>
                        <a:spcAft>
                          <a:spcPts val="0"/>
                        </a:spcAft>
                      </a:pPr>
                      <a:r>
                        <a:rPr lang="da-DK" sz="1600" kern="1200" dirty="0">
                          <a:effectLst/>
                        </a:rPr>
                        <a:t>Bord 4</a:t>
                      </a:r>
                      <a:endParaRPr lang="da-DK" sz="1600" dirty="0">
                        <a:effectLst/>
                      </a:endParaRPr>
                    </a:p>
                    <a:p>
                      <a:pPr>
                        <a:spcAft>
                          <a:spcPts val="0"/>
                        </a:spcAft>
                      </a:pPr>
                      <a:r>
                        <a:rPr lang="da-DK" sz="1600" b="0" kern="1200" dirty="0">
                          <a:effectLst/>
                        </a:rPr>
                        <a:t>Brian Nissen, Allan Nielsen, Robert Terkelsen, Peter Fredensborg</a:t>
                      </a:r>
                      <a:endParaRPr lang="da-DK"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US" sz="1600" b="1" kern="1200" dirty="0">
                          <a:solidFill>
                            <a:schemeClr val="bg1"/>
                          </a:solidFill>
                          <a:effectLst/>
                        </a:rPr>
                        <a:t>Bord 8</a:t>
                      </a:r>
                      <a:endParaRPr lang="da-DK" sz="1100" b="1" dirty="0">
                        <a:solidFill>
                          <a:schemeClr val="bg1"/>
                        </a:solidFill>
                        <a:effectLst/>
                      </a:endParaRPr>
                    </a:p>
                    <a:p>
                      <a:pPr>
                        <a:spcAft>
                          <a:spcPts val="0"/>
                        </a:spcAft>
                      </a:pPr>
                      <a:r>
                        <a:rPr lang="en-US" sz="1600" kern="1200" dirty="0">
                          <a:solidFill>
                            <a:schemeClr val="bg1"/>
                          </a:solidFill>
                          <a:effectLst/>
                        </a:rPr>
                        <a:t>Anders Lundsgaard, Pia Mejborn, Signe Christiansen, Bo Andersen</a:t>
                      </a:r>
                      <a:endParaRPr lang="da-DK" sz="11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solidFill>
                  </a:tcPr>
                </a:tc>
                <a:extLst>
                  <a:ext uri="{0D108BD9-81ED-4DB2-BD59-A6C34878D82A}">
                    <a16:rowId xmlns:a16="http://schemas.microsoft.com/office/drawing/2014/main" val="1368118787"/>
                  </a:ext>
                </a:extLst>
              </a:tr>
              <a:tr h="789115">
                <a:tc>
                  <a:txBody>
                    <a:bodyPr/>
                    <a:lstStyle/>
                    <a:p>
                      <a:pPr>
                        <a:spcAft>
                          <a:spcPts val="0"/>
                        </a:spcAft>
                      </a:pPr>
                      <a:r>
                        <a:rPr lang="da-DK" sz="1600" kern="1200" dirty="0">
                          <a:effectLst/>
                        </a:rPr>
                        <a:t>Bord 6</a:t>
                      </a:r>
                      <a:endParaRPr lang="da-DK" sz="1600" dirty="0">
                        <a:effectLst/>
                      </a:endParaRPr>
                    </a:p>
                    <a:p>
                      <a:pPr>
                        <a:spcAft>
                          <a:spcPts val="0"/>
                        </a:spcAft>
                      </a:pPr>
                      <a:r>
                        <a:rPr lang="da-DK" sz="1600" b="0" kern="1200" dirty="0">
                          <a:effectLst/>
                        </a:rPr>
                        <a:t>Mogens Jørgensen, Mads Helbo, Ulrik Kristensen</a:t>
                      </a:r>
                      <a:endParaRPr lang="da-DK" sz="1600" b="0" dirty="0">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endParaRPr lang="da-DK"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da-DK" sz="1600" b="1" kern="1200" dirty="0">
                          <a:solidFill>
                            <a:schemeClr val="bg1"/>
                          </a:solidFill>
                          <a:effectLst/>
                        </a:rPr>
                        <a:t>Bord 9</a:t>
                      </a:r>
                      <a:endParaRPr lang="da-DK" sz="1100" b="1" dirty="0">
                        <a:solidFill>
                          <a:schemeClr val="bg1"/>
                        </a:solidFill>
                        <a:effectLst/>
                      </a:endParaRPr>
                    </a:p>
                    <a:p>
                      <a:pPr>
                        <a:spcAft>
                          <a:spcPts val="0"/>
                        </a:spcAft>
                      </a:pPr>
                      <a:r>
                        <a:rPr lang="da-DK" sz="1600" kern="1200" dirty="0">
                          <a:solidFill>
                            <a:schemeClr val="bg1"/>
                          </a:solidFill>
                          <a:effectLst/>
                        </a:rPr>
                        <a:t>Martin Sejersgaard-Jacobsen, Karin Oudshoorn, Tommy Abildgaard, Klaus Nielsen</a:t>
                      </a:r>
                      <a:endParaRPr lang="da-DK" sz="11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solidFill>
                  </a:tcPr>
                </a:tc>
                <a:extLst>
                  <a:ext uri="{0D108BD9-81ED-4DB2-BD59-A6C34878D82A}">
                    <a16:rowId xmlns:a16="http://schemas.microsoft.com/office/drawing/2014/main" val="3518442577"/>
                  </a:ext>
                </a:extLst>
              </a:tr>
              <a:tr h="789115">
                <a:tc>
                  <a:txBody>
                    <a:bodyPr/>
                    <a:lstStyle/>
                    <a:p>
                      <a:pPr>
                        <a:spcAft>
                          <a:spcPts val="0"/>
                        </a:spcAft>
                      </a:pPr>
                      <a:r>
                        <a:rPr lang="da-DK" sz="1600" kern="1200" dirty="0">
                          <a:effectLst/>
                        </a:rPr>
                        <a:t>Bord 7</a:t>
                      </a:r>
                      <a:endParaRPr lang="da-DK" sz="1600" dirty="0">
                        <a:effectLst/>
                      </a:endParaRPr>
                    </a:p>
                    <a:p>
                      <a:pPr>
                        <a:spcAft>
                          <a:spcPts val="0"/>
                        </a:spcAft>
                      </a:pPr>
                      <a:r>
                        <a:rPr lang="da-DK" sz="1600" b="0" kern="1200" dirty="0">
                          <a:effectLst/>
                        </a:rPr>
                        <a:t>Birthe Nielsen, Jørgen Clement, Bjarne Larsen, Per Nyhus</a:t>
                      </a:r>
                      <a:endParaRPr lang="da-DK" sz="1600" b="0" dirty="0">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endParaRPr lang="da-DK" sz="11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da-DK" sz="1600" kern="1200" dirty="0">
                          <a:effectLst/>
                        </a:rPr>
                        <a:t> </a:t>
                      </a:r>
                      <a:endParaRPr lang="da-DK"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solidFill>
                  </a:tcPr>
                </a:tc>
                <a:extLst>
                  <a:ext uri="{0D108BD9-81ED-4DB2-BD59-A6C34878D82A}">
                    <a16:rowId xmlns:a16="http://schemas.microsoft.com/office/drawing/2014/main" val="3700660893"/>
                  </a:ext>
                </a:extLst>
              </a:tr>
              <a:tr h="789115">
                <a:tc>
                  <a:txBody>
                    <a:bodyPr/>
                    <a:lstStyle/>
                    <a:p>
                      <a:pPr>
                        <a:spcAft>
                          <a:spcPts val="0"/>
                        </a:spcAft>
                      </a:pPr>
                      <a:r>
                        <a:rPr lang="da-DK" sz="1600" kern="1200" dirty="0">
                          <a:effectLst/>
                        </a:rPr>
                        <a:t>Bord 10</a:t>
                      </a:r>
                      <a:endParaRPr lang="da-DK" sz="1100" dirty="0">
                        <a:effectLst/>
                      </a:endParaRPr>
                    </a:p>
                    <a:p>
                      <a:pPr>
                        <a:spcAft>
                          <a:spcPts val="0"/>
                        </a:spcAft>
                      </a:pPr>
                      <a:r>
                        <a:rPr lang="da-DK" sz="1600" b="0" kern="1200" dirty="0">
                          <a:effectLst/>
                        </a:rPr>
                        <a:t>Mette Roed, Lars Hansen, Kris Skriver, Jeyarajah Rasiah</a:t>
                      </a:r>
                      <a:endParaRPr lang="da-DK" sz="11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da-DK" sz="1600" dirty="0">
                          <a:effectLst/>
                        </a:rPr>
                        <a:t>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solidFill>
                  </a:tcPr>
                </a:tc>
                <a:extLst>
                  <a:ext uri="{0D108BD9-81ED-4DB2-BD59-A6C34878D82A}">
                    <a16:rowId xmlns:a16="http://schemas.microsoft.com/office/drawing/2014/main" val="891665939"/>
                  </a:ext>
                </a:extLst>
              </a:tr>
            </a:tbl>
          </a:graphicData>
        </a:graphic>
      </p:graphicFrame>
    </p:spTree>
    <p:extLst>
      <p:ext uri="{BB962C8B-B14F-4D97-AF65-F5344CB8AC3E}">
        <p14:creationId xmlns:p14="http://schemas.microsoft.com/office/powerpoint/2010/main" val="27872017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itle 1">
            <a:extLst>
              <a:ext uri="{FF2B5EF4-FFF2-40B4-BE49-F238E27FC236}">
                <a16:creationId xmlns:a16="http://schemas.microsoft.com/office/drawing/2014/main" id="{43AAED01-A59D-459D-99A4-A280DB21AE00}"/>
              </a:ext>
            </a:extLst>
          </p:cNvPr>
          <p:cNvSpPr>
            <a:spLocks noGrp="1"/>
          </p:cNvSpPr>
          <p:nvPr>
            <p:ph type="title"/>
          </p:nvPr>
        </p:nvSpPr>
        <p:spPr>
          <a:xfrm>
            <a:off x="397329" y="320675"/>
            <a:ext cx="10515600" cy="1325563"/>
          </a:xfrm>
        </p:spPr>
        <p:txBody>
          <a:bodyPr/>
          <a:lstStyle/>
          <a:p>
            <a:r>
              <a:rPr lang="en-US" dirty="0" err="1"/>
              <a:t>Tid</a:t>
            </a:r>
            <a:r>
              <a:rPr lang="en-US" dirty="0"/>
              <a:t> til </a:t>
            </a:r>
            <a:r>
              <a:rPr lang="en-US" dirty="0" err="1"/>
              <a:t>spørgsmål</a:t>
            </a:r>
            <a:endParaRPr lang="en-US" dirty="0"/>
          </a:p>
        </p:txBody>
      </p:sp>
      <p:pic>
        <p:nvPicPr>
          <p:cNvPr id="1026" name="Picture 2" descr="Stil flere spørgsmål om din medicin - Nyreforeningen">
            <a:extLst>
              <a:ext uri="{FF2B5EF4-FFF2-40B4-BE49-F238E27FC236}">
                <a16:creationId xmlns:a16="http://schemas.microsoft.com/office/drawing/2014/main" id="{89AF692C-4CB6-4110-B647-231513021FC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3110487" y="1825625"/>
            <a:ext cx="5089284" cy="4351338"/>
          </a:xfrm>
          <a:prstGeom prst="rect">
            <a:avLst/>
          </a:prstGeom>
          <a:solidFill>
            <a:srgbClr val="FFFFFF"/>
          </a:solidFill>
        </p:spPr>
      </p:pic>
    </p:spTree>
    <p:extLst>
      <p:ext uri="{BB962C8B-B14F-4D97-AF65-F5344CB8AC3E}">
        <p14:creationId xmlns:p14="http://schemas.microsoft.com/office/powerpoint/2010/main" val="3498490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Program</a:t>
            </a:r>
          </a:p>
        </p:txBody>
      </p:sp>
      <p:sp>
        <p:nvSpPr>
          <p:cNvPr id="3" name="Pladsholder til indhold 2"/>
          <p:cNvSpPr>
            <a:spLocks noGrp="1"/>
          </p:cNvSpPr>
          <p:nvPr>
            <p:ph idx="1"/>
          </p:nvPr>
        </p:nvSpPr>
        <p:spPr/>
        <p:txBody>
          <a:bodyPr/>
          <a:lstStyle/>
          <a:p>
            <a:r>
              <a:rPr lang="da-DK" dirty="0"/>
              <a:t>08.30 – 08.45: Intro</a:t>
            </a:r>
          </a:p>
          <a:p>
            <a:r>
              <a:rPr lang="da-DK" dirty="0"/>
              <a:t>08.45 – 09.10: Det nære og sammenhængende sundhedsvæsen</a:t>
            </a:r>
          </a:p>
          <a:p>
            <a:r>
              <a:rPr lang="da-DK" dirty="0"/>
              <a:t>09.10 – 09.20: PAUSE</a:t>
            </a:r>
          </a:p>
          <a:p>
            <a:r>
              <a:rPr lang="da-DK" dirty="0"/>
              <a:t>09.20 – 09.45: Sundhedsfremme og forebyggelse </a:t>
            </a:r>
          </a:p>
          <a:p>
            <a:r>
              <a:rPr lang="da-DK" dirty="0"/>
              <a:t>09.45 -  10.00: En afsluttende øvelse og i pipeline på sundhedsområdet</a:t>
            </a:r>
          </a:p>
        </p:txBody>
      </p:sp>
    </p:spTree>
    <p:extLst>
      <p:ext uri="{BB962C8B-B14F-4D97-AF65-F5344CB8AC3E}">
        <p14:creationId xmlns:p14="http://schemas.microsoft.com/office/powerpoint/2010/main" val="1379071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7329" y="320675"/>
            <a:ext cx="10515600" cy="1325563"/>
          </a:xfrm>
        </p:spPr>
        <p:txBody>
          <a:bodyPr vert="horz" lIns="91440" tIns="45720" rIns="91440" bIns="45720" rtlCol="0" anchor="ctr">
            <a:normAutofit/>
          </a:bodyPr>
          <a:lstStyle/>
          <a:p>
            <a:r>
              <a:rPr lang="da-DK" kern="1200">
                <a:latin typeface="Arial" panose="020B0604020202020204" pitchFamily="34" charset="0"/>
                <a:ea typeface="+mj-ea"/>
                <a:cs typeface="Arial" panose="020B0604020202020204" pitchFamily="34" charset="0"/>
              </a:rPr>
              <a:t>Vi tjekker egne forforståelser</a:t>
            </a:r>
          </a:p>
        </p:txBody>
      </p:sp>
      <p:sp>
        <p:nvSpPr>
          <p:cNvPr id="4" name="Titel 1">
            <a:extLst>
              <a:ext uri="{FF2B5EF4-FFF2-40B4-BE49-F238E27FC236}">
                <a16:creationId xmlns:a16="http://schemas.microsoft.com/office/drawing/2014/main" id="{19844794-7696-482B-AE52-C6C56715048D}"/>
              </a:ext>
            </a:extLst>
          </p:cNvPr>
          <p:cNvSpPr txBox="1">
            <a:spLocks/>
          </p:cNvSpPr>
          <p:nvPr/>
        </p:nvSpPr>
        <p:spPr>
          <a:xfrm>
            <a:off x="551384" y="1825625"/>
            <a:ext cx="5468416" cy="4351338"/>
          </a:xfrm>
          <a:prstGeom prst="rect">
            <a:avLst/>
          </a:prstGeom>
        </p:spPr>
        <p:txBody>
          <a:bodyPr vert="horz" lIns="91440" tIns="45720" rIns="91440" bIns="45720" rtlCol="0">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fontAlgn="auto">
              <a:spcAft>
                <a:spcPts val="600"/>
              </a:spcAft>
            </a:pPr>
            <a:r>
              <a:rPr lang="da-DK" sz="2400" dirty="0">
                <a:ea typeface="+mn-ea"/>
              </a:rPr>
              <a:t>Gå sammen 2 og 2, interview hinanden:</a:t>
            </a:r>
          </a:p>
          <a:p>
            <a:pPr indent="-228600" fontAlgn="auto">
              <a:spcAft>
                <a:spcPts val="600"/>
              </a:spcAft>
              <a:buFont typeface="Arial" panose="020B0604020202020204" pitchFamily="34" charset="0"/>
              <a:buChar char="•"/>
            </a:pPr>
            <a:endParaRPr lang="da-DK" sz="2400" dirty="0">
              <a:ea typeface="+mn-ea"/>
            </a:endParaRPr>
          </a:p>
          <a:p>
            <a:pPr marL="742950" indent="-228600" fontAlgn="auto">
              <a:spcAft>
                <a:spcPts val="600"/>
              </a:spcAft>
              <a:buFont typeface="Arial" panose="020B0604020202020204" pitchFamily="34" charset="0"/>
              <a:buChar char="•"/>
            </a:pPr>
            <a:r>
              <a:rPr lang="da-DK" sz="2400" dirty="0">
                <a:ea typeface="+mn-ea"/>
              </a:rPr>
              <a:t>Hvad forstår du ved sundhed på tværs?</a:t>
            </a:r>
          </a:p>
          <a:p>
            <a:pPr marL="514350" fontAlgn="auto">
              <a:spcAft>
                <a:spcPts val="600"/>
              </a:spcAft>
            </a:pPr>
            <a:endParaRPr lang="da-DK" sz="2400" dirty="0">
              <a:ea typeface="+mn-ea"/>
            </a:endParaRPr>
          </a:p>
          <a:p>
            <a:pPr marL="514350" fontAlgn="auto">
              <a:spcAft>
                <a:spcPts val="600"/>
              </a:spcAft>
            </a:pPr>
            <a:r>
              <a:rPr lang="da-DK" sz="2400" dirty="0">
                <a:ea typeface="+mn-ea"/>
              </a:rPr>
              <a:t>Noter svaret på de udleverede kort.</a:t>
            </a:r>
          </a:p>
          <a:p>
            <a:pPr marL="742950" indent="-228600" fontAlgn="auto">
              <a:spcAft>
                <a:spcPts val="600"/>
              </a:spcAft>
              <a:buFont typeface="Arial" panose="020B0604020202020204" pitchFamily="34" charset="0"/>
              <a:buChar char="•"/>
            </a:pPr>
            <a:endParaRPr lang="da-DK" sz="2400" dirty="0">
              <a:ea typeface="+mn-ea"/>
            </a:endParaRPr>
          </a:p>
          <a:p>
            <a:pPr marL="571500" indent="-228600" fontAlgn="auto">
              <a:spcAft>
                <a:spcPts val="600"/>
              </a:spcAft>
              <a:buFont typeface="Arial" panose="020B0604020202020204" pitchFamily="34" charset="0"/>
              <a:buChar char="•"/>
            </a:pPr>
            <a:endParaRPr lang="da-DK" sz="2400" dirty="0">
              <a:ea typeface="+mn-ea"/>
            </a:endParaRPr>
          </a:p>
          <a:p>
            <a:pPr marL="571500" indent="-228600" fontAlgn="auto">
              <a:spcAft>
                <a:spcPts val="600"/>
              </a:spcAft>
              <a:buFont typeface="Arial" panose="020B0604020202020204" pitchFamily="34" charset="0"/>
              <a:buChar char="•"/>
            </a:pPr>
            <a:endParaRPr lang="da-DK" sz="2400" dirty="0">
              <a:ea typeface="+mn-ea"/>
            </a:endParaRPr>
          </a:p>
        </p:txBody>
      </p:sp>
      <p:pic>
        <p:nvPicPr>
          <p:cNvPr id="2050" name="Picture 2" descr="Interview - Gratis illustration fra Pindemand.dk">
            <a:extLst>
              <a:ext uri="{FF2B5EF4-FFF2-40B4-BE49-F238E27FC236}">
                <a16:creationId xmlns:a16="http://schemas.microsoft.com/office/drawing/2014/main" id="{A6F1A7C8-B0F2-4AF4-A2C1-A67052E310C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10925" y="1825625"/>
            <a:ext cx="4704149" cy="4351338"/>
          </a:xfrm>
          <a:prstGeom prst="rect">
            <a:avLst/>
          </a:prstGeom>
          <a:solidFill>
            <a:srgbClr val="FFFFFF"/>
          </a:solidFill>
        </p:spPr>
      </p:pic>
    </p:spTree>
    <p:extLst>
      <p:ext uri="{BB962C8B-B14F-4D97-AF65-F5344CB8AC3E}">
        <p14:creationId xmlns:p14="http://schemas.microsoft.com/office/powerpoint/2010/main" val="2006859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Sundhed på tværs, organisering</a:t>
            </a:r>
          </a:p>
        </p:txBody>
      </p:sp>
      <p:pic>
        <p:nvPicPr>
          <p:cNvPr id="5" name="Billede 4">
            <a:extLst>
              <a:ext uri="{FF2B5EF4-FFF2-40B4-BE49-F238E27FC236}">
                <a16:creationId xmlns:a16="http://schemas.microsoft.com/office/drawing/2014/main" id="{49D57E05-50A6-48CB-8DBF-370008D9A987}"/>
              </a:ext>
            </a:extLst>
          </p:cNvPr>
          <p:cNvPicPr>
            <a:picLocks noChangeAspect="1"/>
          </p:cNvPicPr>
          <p:nvPr/>
        </p:nvPicPr>
        <p:blipFill>
          <a:blip r:embed="rId3"/>
          <a:stretch>
            <a:fillRect/>
          </a:stretch>
        </p:blipFill>
        <p:spPr>
          <a:xfrm>
            <a:off x="-240704" y="1420282"/>
            <a:ext cx="6443139" cy="4601006"/>
          </a:xfrm>
          <a:prstGeom prst="rect">
            <a:avLst/>
          </a:prstGeom>
        </p:spPr>
      </p:pic>
      <p:sp>
        <p:nvSpPr>
          <p:cNvPr id="6" name="Ellipse 5">
            <a:extLst>
              <a:ext uri="{FF2B5EF4-FFF2-40B4-BE49-F238E27FC236}">
                <a16:creationId xmlns:a16="http://schemas.microsoft.com/office/drawing/2014/main" id="{C965883D-4000-44F4-9280-6F688B49A2A1}"/>
              </a:ext>
            </a:extLst>
          </p:cNvPr>
          <p:cNvSpPr/>
          <p:nvPr/>
        </p:nvSpPr>
        <p:spPr>
          <a:xfrm>
            <a:off x="3503712" y="2492896"/>
            <a:ext cx="576064" cy="36004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Ellipse 6">
            <a:extLst>
              <a:ext uri="{FF2B5EF4-FFF2-40B4-BE49-F238E27FC236}">
                <a16:creationId xmlns:a16="http://schemas.microsoft.com/office/drawing/2014/main" id="{807B5F96-908E-48D0-9CB5-E928526C1188}"/>
              </a:ext>
            </a:extLst>
          </p:cNvPr>
          <p:cNvSpPr/>
          <p:nvPr/>
        </p:nvSpPr>
        <p:spPr>
          <a:xfrm>
            <a:off x="4799856" y="4149080"/>
            <a:ext cx="720080" cy="72008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Ellipse 7">
            <a:extLst>
              <a:ext uri="{FF2B5EF4-FFF2-40B4-BE49-F238E27FC236}">
                <a16:creationId xmlns:a16="http://schemas.microsoft.com/office/drawing/2014/main" id="{C83985D6-A698-40D3-9478-B62437D71554}"/>
              </a:ext>
            </a:extLst>
          </p:cNvPr>
          <p:cNvSpPr/>
          <p:nvPr/>
        </p:nvSpPr>
        <p:spPr>
          <a:xfrm>
            <a:off x="4007768" y="4725144"/>
            <a:ext cx="576064" cy="576064"/>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Ellipse 8">
            <a:extLst>
              <a:ext uri="{FF2B5EF4-FFF2-40B4-BE49-F238E27FC236}">
                <a16:creationId xmlns:a16="http://schemas.microsoft.com/office/drawing/2014/main" id="{7B97CB29-313E-4754-981A-934F93534A2A}"/>
              </a:ext>
            </a:extLst>
          </p:cNvPr>
          <p:cNvSpPr/>
          <p:nvPr/>
        </p:nvSpPr>
        <p:spPr>
          <a:xfrm>
            <a:off x="3007603" y="4581128"/>
            <a:ext cx="496109" cy="576064"/>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2021D018-ECCD-47D4-AB46-0AD971E3DCE3}"/>
              </a:ext>
            </a:extLst>
          </p:cNvPr>
          <p:cNvSpPr/>
          <p:nvPr/>
        </p:nvSpPr>
        <p:spPr>
          <a:xfrm>
            <a:off x="2639616" y="4365104"/>
            <a:ext cx="1186555" cy="108012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 name="Ellipse 12">
            <a:extLst>
              <a:ext uri="{FF2B5EF4-FFF2-40B4-BE49-F238E27FC236}">
                <a16:creationId xmlns:a16="http://schemas.microsoft.com/office/drawing/2014/main" id="{B4D6B254-6658-43CD-B31B-34171D183EF3}"/>
              </a:ext>
            </a:extLst>
          </p:cNvPr>
          <p:cNvSpPr/>
          <p:nvPr/>
        </p:nvSpPr>
        <p:spPr>
          <a:xfrm>
            <a:off x="1487488" y="1196752"/>
            <a:ext cx="4896544" cy="4785319"/>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aphicFrame>
        <p:nvGraphicFramePr>
          <p:cNvPr id="4" name="Tabel 3">
            <a:extLst>
              <a:ext uri="{FF2B5EF4-FFF2-40B4-BE49-F238E27FC236}">
                <a16:creationId xmlns:a16="http://schemas.microsoft.com/office/drawing/2014/main" id="{E44EDDF5-3BD3-46DC-9A6C-82850041DA20}"/>
              </a:ext>
            </a:extLst>
          </p:cNvPr>
          <p:cNvGraphicFramePr>
            <a:graphicFrameLocks noGrp="1"/>
          </p:cNvGraphicFramePr>
          <p:nvPr>
            <p:extLst>
              <p:ext uri="{D42A27DB-BD31-4B8C-83A1-F6EECF244321}">
                <p14:modId xmlns:p14="http://schemas.microsoft.com/office/powerpoint/2010/main" val="1161942030"/>
              </p:ext>
            </p:extLst>
          </p:nvPr>
        </p:nvGraphicFramePr>
        <p:xfrm>
          <a:off x="6960096" y="1556792"/>
          <a:ext cx="3960440" cy="4453003"/>
        </p:xfrm>
        <a:graphic>
          <a:graphicData uri="http://schemas.openxmlformats.org/drawingml/2006/table">
            <a:tbl>
              <a:tblPr firstRow="1" firstCol="1" bandRow="1">
                <a:tableStyleId>{5C22544A-7EE6-4342-B048-85BDC9FD1C3A}</a:tableStyleId>
              </a:tblPr>
              <a:tblGrid>
                <a:gridCol w="1759392">
                  <a:extLst>
                    <a:ext uri="{9D8B030D-6E8A-4147-A177-3AD203B41FA5}">
                      <a16:colId xmlns:a16="http://schemas.microsoft.com/office/drawing/2014/main" val="3933094864"/>
                    </a:ext>
                  </a:extLst>
                </a:gridCol>
                <a:gridCol w="1455105">
                  <a:extLst>
                    <a:ext uri="{9D8B030D-6E8A-4147-A177-3AD203B41FA5}">
                      <a16:colId xmlns:a16="http://schemas.microsoft.com/office/drawing/2014/main" val="728366891"/>
                    </a:ext>
                  </a:extLst>
                </a:gridCol>
                <a:gridCol w="745943">
                  <a:extLst>
                    <a:ext uri="{9D8B030D-6E8A-4147-A177-3AD203B41FA5}">
                      <a16:colId xmlns:a16="http://schemas.microsoft.com/office/drawing/2014/main" val="2787746614"/>
                    </a:ext>
                  </a:extLst>
                </a:gridCol>
              </a:tblGrid>
              <a:tr h="265610">
                <a:tc>
                  <a:txBody>
                    <a:bodyPr/>
                    <a:lstStyle/>
                    <a:p>
                      <a:pPr>
                        <a:lnSpc>
                          <a:spcPct val="107000"/>
                        </a:lnSpc>
                        <a:spcAft>
                          <a:spcPts val="0"/>
                        </a:spcAft>
                      </a:pPr>
                      <a:r>
                        <a:rPr lang="da-DK" sz="1200">
                          <a:solidFill>
                            <a:schemeClr val="tx1"/>
                          </a:solidFill>
                          <a:effectLst/>
                        </a:rPr>
                        <a:t>Funktion</a:t>
                      </a:r>
                      <a:endParaRPr lang="da-DK"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200">
                          <a:solidFill>
                            <a:schemeClr val="tx1"/>
                          </a:solidFill>
                          <a:effectLst/>
                        </a:rPr>
                        <a:t>Sundhedsloven</a:t>
                      </a:r>
                      <a:endParaRPr lang="da-DK"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200">
                          <a:solidFill>
                            <a:schemeClr val="tx1"/>
                          </a:solidFill>
                          <a:effectLst/>
                        </a:rPr>
                        <a:t>Kan / Skal</a:t>
                      </a:r>
                      <a:endParaRPr lang="da-DK"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22392044"/>
                  </a:ext>
                </a:extLst>
              </a:tr>
              <a:tr h="543517">
                <a:tc>
                  <a:txBody>
                    <a:bodyPr/>
                    <a:lstStyle/>
                    <a:p>
                      <a:pPr>
                        <a:lnSpc>
                          <a:spcPct val="107000"/>
                        </a:lnSpc>
                        <a:spcAft>
                          <a:spcPts val="0"/>
                        </a:spcAft>
                      </a:pPr>
                      <a:r>
                        <a:rPr lang="da-DK" sz="1200" dirty="0">
                          <a:solidFill>
                            <a:schemeClr val="bg1"/>
                          </a:solidFill>
                          <a:effectLst/>
                        </a:rPr>
                        <a:t>Sundhedsfremme og forebyggelse</a:t>
                      </a:r>
                      <a:endParaRPr lang="da-DK"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200" dirty="0">
                          <a:solidFill>
                            <a:schemeClr val="tx1"/>
                          </a:solidFill>
                          <a:effectLst/>
                        </a:rPr>
                        <a:t>§ 119</a:t>
                      </a:r>
                      <a:endParaRPr lang="da-DK"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Skal/Kan</a:t>
                      </a:r>
                    </a:p>
                  </a:txBody>
                  <a:tcPr marL="68580" marR="68580" marT="0" marB="0"/>
                </a:tc>
                <a:extLst>
                  <a:ext uri="{0D108BD9-81ED-4DB2-BD59-A6C34878D82A}">
                    <a16:rowId xmlns:a16="http://schemas.microsoft.com/office/drawing/2014/main" val="785446871"/>
                  </a:ext>
                </a:extLst>
              </a:tr>
              <a:tr h="265610">
                <a:tc>
                  <a:txBody>
                    <a:bodyPr/>
                    <a:lstStyle/>
                    <a:p>
                      <a:pPr>
                        <a:lnSpc>
                          <a:spcPct val="107000"/>
                        </a:lnSpc>
                        <a:spcAft>
                          <a:spcPts val="0"/>
                        </a:spcAft>
                      </a:pPr>
                      <a:r>
                        <a:rPr lang="da-DK" sz="1200" dirty="0">
                          <a:solidFill>
                            <a:schemeClr val="bg1"/>
                          </a:solidFill>
                          <a:effectLst/>
                        </a:rPr>
                        <a:t>Sundhedsaftalen</a:t>
                      </a:r>
                      <a:endParaRPr lang="da-DK"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200">
                          <a:solidFill>
                            <a:schemeClr val="tx1"/>
                          </a:solidFill>
                          <a:effectLst/>
                        </a:rPr>
                        <a:t>§§ 203 - 205</a:t>
                      </a:r>
                      <a:endParaRPr lang="da-DK"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Skal/Kan</a:t>
                      </a:r>
                    </a:p>
                  </a:txBody>
                  <a:tcPr marL="68580" marR="68580" marT="0" marB="0"/>
                </a:tc>
                <a:extLst>
                  <a:ext uri="{0D108BD9-81ED-4DB2-BD59-A6C34878D82A}">
                    <a16:rowId xmlns:a16="http://schemas.microsoft.com/office/drawing/2014/main" val="2668343499"/>
                  </a:ext>
                </a:extLst>
              </a:tr>
              <a:tr h="821422">
                <a:tc>
                  <a:txBody>
                    <a:bodyPr/>
                    <a:lstStyle/>
                    <a:p>
                      <a:pPr>
                        <a:lnSpc>
                          <a:spcPct val="107000"/>
                        </a:lnSpc>
                        <a:spcAft>
                          <a:spcPts val="0"/>
                        </a:spcAft>
                      </a:pPr>
                      <a:r>
                        <a:rPr lang="da-DK" sz="1200" dirty="0">
                          <a:solidFill>
                            <a:schemeClr val="tx1"/>
                          </a:solidFill>
                          <a:effectLst/>
                        </a:rPr>
                        <a:t>Sundhedsplejen</a:t>
                      </a:r>
                      <a:endParaRPr lang="da-DK"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200" dirty="0">
                          <a:solidFill>
                            <a:schemeClr val="tx1"/>
                          </a:solidFill>
                          <a:effectLst/>
                        </a:rPr>
                        <a:t>§ 63, stk. 2</a:t>
                      </a:r>
                    </a:p>
                    <a:p>
                      <a:pPr>
                        <a:lnSpc>
                          <a:spcPct val="107000"/>
                        </a:lnSpc>
                        <a:spcAft>
                          <a:spcPts val="0"/>
                        </a:spcAft>
                      </a:pPr>
                      <a:r>
                        <a:rPr lang="da-DK" sz="1200" dirty="0">
                          <a:solidFill>
                            <a:schemeClr val="tx1"/>
                          </a:solidFill>
                          <a:effectLst/>
                        </a:rPr>
                        <a:t>§ 126, stk. 1</a:t>
                      </a:r>
                    </a:p>
                    <a:p>
                      <a:pPr>
                        <a:lnSpc>
                          <a:spcPct val="107000"/>
                        </a:lnSpc>
                        <a:spcAft>
                          <a:spcPts val="0"/>
                        </a:spcAft>
                      </a:pPr>
                      <a:r>
                        <a:rPr lang="da-DK" sz="1200" dirty="0">
                          <a:solidFill>
                            <a:schemeClr val="tx1"/>
                          </a:solidFill>
                          <a:effectLst/>
                        </a:rPr>
                        <a:t>§§ 264-265</a:t>
                      </a:r>
                      <a:endParaRPr lang="da-DK"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200">
                          <a:solidFill>
                            <a:schemeClr val="tx1"/>
                          </a:solidFill>
                          <a:effectLst/>
                        </a:rPr>
                        <a:t>Skal</a:t>
                      </a:r>
                      <a:endParaRPr lang="da-DK"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26280385"/>
                  </a:ext>
                </a:extLst>
              </a:tr>
              <a:tr h="821422">
                <a:tc>
                  <a:txBody>
                    <a:bodyPr/>
                    <a:lstStyle/>
                    <a:p>
                      <a:pPr>
                        <a:lnSpc>
                          <a:spcPct val="107000"/>
                        </a:lnSpc>
                        <a:spcAft>
                          <a:spcPts val="0"/>
                        </a:spcAft>
                      </a:pPr>
                      <a:r>
                        <a:rPr lang="da-DK" sz="1200" dirty="0">
                          <a:solidFill>
                            <a:schemeClr val="tx1"/>
                          </a:solidFill>
                          <a:effectLst/>
                        </a:rPr>
                        <a:t>Tandplejen</a:t>
                      </a:r>
                      <a:endParaRPr lang="da-DK"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200">
                          <a:solidFill>
                            <a:schemeClr val="tx1"/>
                          </a:solidFill>
                          <a:effectLst/>
                        </a:rPr>
                        <a:t>§ 78</a:t>
                      </a:r>
                    </a:p>
                    <a:p>
                      <a:pPr>
                        <a:lnSpc>
                          <a:spcPct val="107000"/>
                        </a:lnSpc>
                        <a:spcAft>
                          <a:spcPts val="0"/>
                        </a:spcAft>
                      </a:pPr>
                      <a:r>
                        <a:rPr lang="da-DK" sz="1200">
                          <a:solidFill>
                            <a:schemeClr val="tx1"/>
                          </a:solidFill>
                          <a:effectLst/>
                        </a:rPr>
                        <a:t>§§ 129-137</a:t>
                      </a:r>
                    </a:p>
                    <a:p>
                      <a:pPr>
                        <a:lnSpc>
                          <a:spcPct val="107000"/>
                        </a:lnSpc>
                        <a:spcAft>
                          <a:spcPts val="0"/>
                        </a:spcAft>
                      </a:pPr>
                      <a:r>
                        <a:rPr lang="da-DK" sz="1200">
                          <a:solidFill>
                            <a:schemeClr val="tx1"/>
                          </a:solidFill>
                          <a:effectLst/>
                        </a:rPr>
                        <a:t>§§ 164 og 166</a:t>
                      </a:r>
                      <a:endParaRPr lang="da-DK"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200">
                          <a:solidFill>
                            <a:schemeClr val="tx1"/>
                          </a:solidFill>
                          <a:effectLst/>
                        </a:rPr>
                        <a:t>Skal</a:t>
                      </a:r>
                      <a:endParaRPr lang="da-DK"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05882930"/>
                  </a:ext>
                </a:extLst>
              </a:tr>
              <a:tr h="265610">
                <a:tc>
                  <a:txBody>
                    <a:bodyPr/>
                    <a:lstStyle/>
                    <a:p>
                      <a:pPr>
                        <a:lnSpc>
                          <a:spcPct val="107000"/>
                        </a:lnSpc>
                        <a:spcAft>
                          <a:spcPts val="0"/>
                        </a:spcAft>
                      </a:pPr>
                      <a:r>
                        <a:rPr lang="da-DK" sz="1200">
                          <a:solidFill>
                            <a:schemeClr val="tx1"/>
                          </a:solidFill>
                          <a:effectLst/>
                        </a:rPr>
                        <a:t>Genoptræning</a:t>
                      </a:r>
                      <a:endParaRPr lang="da-DK"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200">
                          <a:solidFill>
                            <a:schemeClr val="tx1"/>
                          </a:solidFill>
                          <a:effectLst/>
                        </a:rPr>
                        <a:t>§ 140</a:t>
                      </a:r>
                      <a:endParaRPr lang="da-DK"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200">
                          <a:solidFill>
                            <a:schemeClr val="tx1"/>
                          </a:solidFill>
                          <a:effectLst/>
                        </a:rPr>
                        <a:t>Skal</a:t>
                      </a:r>
                      <a:endParaRPr lang="da-DK"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24157851"/>
                  </a:ext>
                </a:extLst>
              </a:tr>
              <a:tr h="543517">
                <a:tc>
                  <a:txBody>
                    <a:bodyPr/>
                    <a:lstStyle/>
                    <a:p>
                      <a:pPr>
                        <a:lnSpc>
                          <a:spcPct val="107000"/>
                        </a:lnSpc>
                        <a:spcAft>
                          <a:spcPts val="0"/>
                        </a:spcAft>
                      </a:pPr>
                      <a:r>
                        <a:rPr lang="da-DK" sz="1200">
                          <a:solidFill>
                            <a:schemeClr val="tx1"/>
                          </a:solidFill>
                          <a:effectLst/>
                        </a:rPr>
                        <a:t>Sygepleje</a:t>
                      </a:r>
                      <a:endParaRPr lang="da-DK"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200">
                          <a:solidFill>
                            <a:schemeClr val="tx1"/>
                          </a:solidFill>
                          <a:effectLst/>
                        </a:rPr>
                        <a:t>§ 139</a:t>
                      </a:r>
                    </a:p>
                    <a:p>
                      <a:pPr>
                        <a:lnSpc>
                          <a:spcPct val="107000"/>
                        </a:lnSpc>
                        <a:spcAft>
                          <a:spcPts val="0"/>
                        </a:spcAft>
                      </a:pPr>
                      <a:r>
                        <a:rPr lang="da-DK" sz="1200">
                          <a:solidFill>
                            <a:schemeClr val="tx1"/>
                          </a:solidFill>
                          <a:effectLst/>
                        </a:rPr>
                        <a:t>§§ 264 - 265</a:t>
                      </a:r>
                      <a:endParaRPr lang="da-DK"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200">
                          <a:solidFill>
                            <a:schemeClr val="tx1"/>
                          </a:solidFill>
                          <a:effectLst/>
                        </a:rPr>
                        <a:t>Skal</a:t>
                      </a:r>
                      <a:endParaRPr lang="da-DK"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14460121"/>
                  </a:ext>
                </a:extLst>
              </a:tr>
              <a:tr h="265610">
                <a:tc>
                  <a:txBody>
                    <a:bodyPr/>
                    <a:lstStyle/>
                    <a:p>
                      <a:pPr>
                        <a:lnSpc>
                          <a:spcPct val="107000"/>
                        </a:lnSpc>
                        <a:spcAft>
                          <a:spcPts val="0"/>
                        </a:spcAft>
                      </a:pPr>
                      <a:r>
                        <a:rPr lang="da-DK" sz="1200">
                          <a:solidFill>
                            <a:schemeClr val="tx1"/>
                          </a:solidFill>
                          <a:effectLst/>
                        </a:rPr>
                        <a:t>Misbrugsbehandling</a:t>
                      </a:r>
                      <a:endParaRPr lang="da-DK"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200">
                          <a:solidFill>
                            <a:schemeClr val="tx1"/>
                          </a:solidFill>
                          <a:effectLst/>
                        </a:rPr>
                        <a:t>§§ 141 - 142</a:t>
                      </a:r>
                      <a:endParaRPr lang="da-DK"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200">
                          <a:solidFill>
                            <a:schemeClr val="tx1"/>
                          </a:solidFill>
                          <a:effectLst/>
                        </a:rPr>
                        <a:t>Skal</a:t>
                      </a:r>
                      <a:endParaRPr lang="da-DK"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49191735"/>
                  </a:ext>
                </a:extLst>
              </a:tr>
              <a:tr h="543517">
                <a:tc>
                  <a:txBody>
                    <a:bodyPr/>
                    <a:lstStyle/>
                    <a:p>
                      <a:pPr>
                        <a:lnSpc>
                          <a:spcPct val="107000"/>
                        </a:lnSpc>
                        <a:spcAft>
                          <a:spcPts val="0"/>
                        </a:spcAft>
                      </a:pPr>
                      <a:r>
                        <a:rPr lang="da-DK" sz="1200" dirty="0">
                          <a:solidFill>
                            <a:schemeClr val="tx1"/>
                          </a:solidFill>
                          <a:effectLst/>
                        </a:rPr>
                        <a:t>Sundhedsberedskab</a:t>
                      </a:r>
                      <a:endParaRPr lang="da-DK"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200">
                          <a:solidFill>
                            <a:schemeClr val="tx1"/>
                          </a:solidFill>
                          <a:effectLst/>
                        </a:rPr>
                        <a:t>§§ 24 – 28</a:t>
                      </a:r>
                    </a:p>
                    <a:p>
                      <a:pPr>
                        <a:lnSpc>
                          <a:spcPct val="107000"/>
                        </a:lnSpc>
                        <a:spcAft>
                          <a:spcPts val="0"/>
                        </a:spcAft>
                      </a:pPr>
                      <a:r>
                        <a:rPr lang="da-DK" sz="1200">
                          <a:solidFill>
                            <a:schemeClr val="tx1"/>
                          </a:solidFill>
                          <a:effectLst/>
                        </a:rPr>
                        <a:t>Beredskabsloven</a:t>
                      </a:r>
                      <a:endParaRPr lang="da-DK"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200" dirty="0">
                          <a:solidFill>
                            <a:schemeClr val="tx1"/>
                          </a:solidFill>
                          <a:effectLst/>
                        </a:rPr>
                        <a:t>Skal</a:t>
                      </a:r>
                      <a:endParaRPr lang="da-DK"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41421212"/>
                  </a:ext>
                </a:extLst>
              </a:tr>
            </a:tbl>
          </a:graphicData>
        </a:graphic>
      </p:graphicFrame>
    </p:spTree>
    <p:extLst>
      <p:ext uri="{BB962C8B-B14F-4D97-AF65-F5344CB8AC3E}">
        <p14:creationId xmlns:p14="http://schemas.microsoft.com/office/powerpoint/2010/main" val="484248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0704" y="260648"/>
            <a:ext cx="10153128" cy="1325563"/>
          </a:xfrm>
        </p:spPr>
        <p:txBody>
          <a:bodyPr/>
          <a:lstStyle/>
          <a:p>
            <a:pPr algn="ctr"/>
            <a:r>
              <a:rPr lang="da-DK" dirty="0"/>
              <a:t>Udfordringsbilledet</a:t>
            </a:r>
            <a:br>
              <a:rPr lang="da-DK" dirty="0"/>
            </a:br>
            <a:r>
              <a:rPr lang="da-DK" sz="1700" b="1" dirty="0">
                <a:solidFill>
                  <a:srgbClr val="FF0000"/>
                </a:solidFill>
              </a:rPr>
              <a:t>Den gode nyhed: Vi lever længere</a:t>
            </a:r>
            <a:br>
              <a:rPr lang="da-DK" sz="1700" b="1" dirty="0">
                <a:solidFill>
                  <a:srgbClr val="FF0000"/>
                </a:solidFill>
              </a:rPr>
            </a:br>
            <a:r>
              <a:rPr lang="da-DK" sz="1700" b="1" dirty="0">
                <a:solidFill>
                  <a:srgbClr val="FF0000"/>
                </a:solidFill>
              </a:rPr>
              <a:t>Den dårlige nyhed: Vi fejler mere og ‘koster’ mere, jo ældre vi bliver</a:t>
            </a:r>
          </a:p>
        </p:txBody>
      </p:sp>
      <p:sp>
        <p:nvSpPr>
          <p:cNvPr id="3" name="Pladsholder til tekst 2"/>
          <p:cNvSpPr>
            <a:spLocks noGrp="1"/>
          </p:cNvSpPr>
          <p:nvPr>
            <p:ph type="body" idx="1"/>
          </p:nvPr>
        </p:nvSpPr>
        <p:spPr>
          <a:xfrm>
            <a:off x="551384" y="3111549"/>
            <a:ext cx="11352584" cy="1325563"/>
          </a:xfrm>
        </p:spPr>
        <p:txBody>
          <a:bodyPr>
            <a:noAutofit/>
          </a:bodyPr>
          <a:lstStyle/>
          <a:p>
            <a:r>
              <a:rPr lang="da-DK" sz="2200" b="0" dirty="0"/>
              <a:t>Ulighed i sundhed, op til 10 – 15 års forskel i forventet levetid </a:t>
            </a:r>
          </a:p>
          <a:p>
            <a:r>
              <a:rPr lang="da-DK" sz="2200" b="0" dirty="0"/>
              <a:t>Demografi: ca. 430 flere +80 årige i 2030 i Billund Kommune</a:t>
            </a:r>
          </a:p>
          <a:p>
            <a:r>
              <a:rPr lang="da-DK" sz="2200" b="0" dirty="0"/>
              <a:t>Psykiske lidelser (1 ud af 2 i løbet af livet)</a:t>
            </a:r>
          </a:p>
          <a:p>
            <a:r>
              <a:rPr lang="da-DK" sz="2200" b="0" dirty="0"/>
              <a:t>Borger/patientfordeling: ca. 60% til SVS inkl. Grindsted Daghospital, ca. 40% til Sygehus Lillebælt</a:t>
            </a:r>
          </a:p>
          <a:p>
            <a:endParaRPr lang="da-DK" sz="2200" b="0" dirty="0"/>
          </a:p>
          <a:p>
            <a:endParaRPr lang="da-DK" sz="2200" b="0" dirty="0"/>
          </a:p>
        </p:txBody>
      </p:sp>
      <p:sp>
        <p:nvSpPr>
          <p:cNvPr id="4" name="Pladsholder til indhold 3"/>
          <p:cNvSpPr>
            <a:spLocks noGrp="1"/>
          </p:cNvSpPr>
          <p:nvPr>
            <p:ph sz="half" idx="2"/>
          </p:nvPr>
        </p:nvSpPr>
        <p:spPr>
          <a:xfrm>
            <a:off x="407368" y="3645024"/>
            <a:ext cx="6842148" cy="3684588"/>
          </a:xfrm>
        </p:spPr>
        <p:txBody>
          <a:bodyPr>
            <a:normAutofit/>
          </a:bodyPr>
          <a:lstStyle/>
          <a:p>
            <a:pPr>
              <a:buFont typeface="Wingdings" panose="05000000000000000000" pitchFamily="2" charset="2"/>
              <a:buChar char="§"/>
            </a:pPr>
            <a:r>
              <a:rPr lang="da-DK" b="1" dirty="0"/>
              <a:t>Langvarig sygdom </a:t>
            </a:r>
            <a:r>
              <a:rPr lang="da-DK" sz="2200" b="1" dirty="0"/>
              <a:t>(en eller flere), 35,2% 2017</a:t>
            </a:r>
            <a:r>
              <a:rPr lang="da-DK" b="1" dirty="0"/>
              <a:t>:</a:t>
            </a:r>
          </a:p>
          <a:p>
            <a:pPr lvl="1">
              <a:buFont typeface="Wingdings" panose="05000000000000000000" pitchFamily="2" charset="2"/>
              <a:buChar char="§"/>
            </a:pPr>
            <a:r>
              <a:rPr lang="da-DK" sz="2000" dirty="0"/>
              <a:t>KOL</a:t>
            </a:r>
          </a:p>
          <a:p>
            <a:pPr lvl="1">
              <a:buFont typeface="Wingdings" panose="05000000000000000000" pitchFamily="2" charset="2"/>
              <a:buChar char="§"/>
            </a:pPr>
            <a:r>
              <a:rPr lang="da-DK" sz="2000" dirty="0"/>
              <a:t>Hjerte – kar</a:t>
            </a:r>
          </a:p>
          <a:p>
            <a:pPr lvl="1">
              <a:buFont typeface="Wingdings" panose="05000000000000000000" pitchFamily="2" charset="2"/>
              <a:buChar char="§"/>
            </a:pPr>
            <a:r>
              <a:rPr lang="da-DK" sz="2000" dirty="0"/>
              <a:t>Diabetes type 2</a:t>
            </a:r>
          </a:p>
          <a:p>
            <a:pPr lvl="1">
              <a:buFont typeface="Wingdings" panose="05000000000000000000" pitchFamily="2" charset="2"/>
              <a:buChar char="§"/>
            </a:pPr>
            <a:r>
              <a:rPr lang="da-DK" sz="2000" dirty="0" err="1"/>
              <a:t>Lænde</a:t>
            </a:r>
            <a:r>
              <a:rPr lang="da-DK" sz="2000" dirty="0"/>
              <a:t> – ryg</a:t>
            </a:r>
          </a:p>
          <a:p>
            <a:pPr lvl="1">
              <a:buFont typeface="Wingdings" panose="05000000000000000000" pitchFamily="2" charset="2"/>
              <a:buChar char="§"/>
            </a:pPr>
            <a:r>
              <a:rPr lang="da-DK" sz="2000" dirty="0"/>
              <a:t>Gigtlidelser</a:t>
            </a:r>
          </a:p>
          <a:p>
            <a:pPr lvl="1">
              <a:buFont typeface="Wingdings" panose="05000000000000000000" pitchFamily="2" charset="2"/>
              <a:buChar char="§"/>
            </a:pPr>
            <a:r>
              <a:rPr lang="da-DK" sz="2000" dirty="0"/>
              <a:t>Kræft, psykiske lidelser, allergier</a:t>
            </a:r>
          </a:p>
          <a:p>
            <a:pPr lvl="1">
              <a:buFont typeface="Wingdings" panose="05000000000000000000" pitchFamily="2" charset="2"/>
              <a:buChar char="§"/>
            </a:pPr>
            <a:endParaRPr lang="da-DK" sz="2400" dirty="0"/>
          </a:p>
          <a:p>
            <a:endParaRPr lang="da-DK" dirty="0"/>
          </a:p>
        </p:txBody>
      </p:sp>
      <p:sp>
        <p:nvSpPr>
          <p:cNvPr id="6" name="Pladsholder til indhold 5"/>
          <p:cNvSpPr>
            <a:spLocks noGrp="1"/>
          </p:cNvSpPr>
          <p:nvPr>
            <p:ph sz="quarter" idx="4"/>
          </p:nvPr>
        </p:nvSpPr>
        <p:spPr>
          <a:xfrm>
            <a:off x="7249516" y="3717032"/>
            <a:ext cx="5183188" cy="3684588"/>
          </a:xfrm>
        </p:spPr>
        <p:txBody>
          <a:bodyPr>
            <a:normAutofit/>
          </a:bodyPr>
          <a:lstStyle/>
          <a:p>
            <a:pPr>
              <a:buFont typeface="Wingdings" panose="05000000000000000000" pitchFamily="2" charset="2"/>
              <a:buChar char="§"/>
            </a:pPr>
            <a:r>
              <a:rPr lang="da-DK" b="1" dirty="0"/>
              <a:t>KRAMS:</a:t>
            </a:r>
          </a:p>
          <a:p>
            <a:pPr marL="914400" lvl="1" indent="-457200">
              <a:buFont typeface="+mj-lt"/>
              <a:buAutoNum type="arabicPeriod"/>
            </a:pPr>
            <a:r>
              <a:rPr lang="da-DK" sz="2000" dirty="0"/>
              <a:t>Tobak (</a:t>
            </a:r>
            <a:r>
              <a:rPr lang="da-DK" sz="2000" dirty="0">
                <a:solidFill>
                  <a:srgbClr val="FF0000"/>
                </a:solidFill>
              </a:rPr>
              <a:t>37</a:t>
            </a:r>
            <a:r>
              <a:rPr lang="da-DK" sz="2000" dirty="0"/>
              <a:t> / </a:t>
            </a:r>
            <a:r>
              <a:rPr lang="da-DK" sz="2000" dirty="0">
                <a:solidFill>
                  <a:srgbClr val="0070C0"/>
                </a:solidFill>
              </a:rPr>
              <a:t>42</a:t>
            </a:r>
            <a:r>
              <a:rPr lang="da-DK" sz="2000" dirty="0"/>
              <a:t>)</a:t>
            </a:r>
          </a:p>
          <a:p>
            <a:pPr marL="914400" lvl="1" indent="-457200">
              <a:buFont typeface="+mj-lt"/>
              <a:buAutoNum type="arabicPeriod"/>
            </a:pPr>
            <a:r>
              <a:rPr lang="da-DK" sz="2000" dirty="0"/>
              <a:t>Fysisk inaktivitet (13)</a:t>
            </a:r>
          </a:p>
          <a:p>
            <a:pPr marL="914400" lvl="1" indent="-457200">
              <a:buFont typeface="+mj-lt"/>
              <a:buAutoNum type="arabicPeriod"/>
            </a:pPr>
            <a:r>
              <a:rPr lang="da-DK" sz="2000" dirty="0"/>
              <a:t>Alkohol (</a:t>
            </a:r>
            <a:r>
              <a:rPr lang="da-DK" sz="2000" dirty="0">
                <a:solidFill>
                  <a:srgbClr val="FF0000"/>
                </a:solidFill>
              </a:rPr>
              <a:t>6</a:t>
            </a:r>
            <a:r>
              <a:rPr lang="da-DK" sz="2000" dirty="0"/>
              <a:t> / </a:t>
            </a:r>
            <a:r>
              <a:rPr lang="da-DK" sz="2000" dirty="0">
                <a:solidFill>
                  <a:srgbClr val="0070C0"/>
                </a:solidFill>
              </a:rPr>
              <a:t>14</a:t>
            </a:r>
            <a:r>
              <a:rPr lang="da-DK" sz="2000" dirty="0"/>
              <a:t>)</a:t>
            </a:r>
          </a:p>
          <a:p>
            <a:pPr marL="914400" lvl="1" indent="-457200">
              <a:buFont typeface="+mj-lt"/>
              <a:buAutoNum type="arabicPeriod"/>
            </a:pPr>
            <a:r>
              <a:rPr lang="da-DK" sz="2000" dirty="0"/>
              <a:t>Dårlig mental sundhed (</a:t>
            </a:r>
            <a:r>
              <a:rPr lang="da-DK" sz="2000" dirty="0">
                <a:solidFill>
                  <a:srgbClr val="FF0000"/>
                </a:solidFill>
              </a:rPr>
              <a:t>6</a:t>
            </a:r>
            <a:r>
              <a:rPr lang="da-DK" sz="2000" dirty="0"/>
              <a:t> / </a:t>
            </a:r>
            <a:r>
              <a:rPr lang="da-DK" sz="2000" dirty="0">
                <a:solidFill>
                  <a:srgbClr val="0070C0"/>
                </a:solidFill>
              </a:rPr>
              <a:t>4</a:t>
            </a:r>
            <a:r>
              <a:rPr lang="da-DK" sz="2000" dirty="0"/>
              <a:t>)</a:t>
            </a:r>
          </a:p>
          <a:p>
            <a:pPr marL="914400" lvl="1" indent="-457200">
              <a:buFont typeface="+mj-lt"/>
              <a:buAutoNum type="arabicPeriod"/>
            </a:pPr>
            <a:r>
              <a:rPr lang="da-DK" sz="2000" dirty="0"/>
              <a:t>Svær overvægt (2)</a:t>
            </a:r>
          </a:p>
          <a:p>
            <a:endParaRPr lang="da-DK" dirty="0"/>
          </a:p>
        </p:txBody>
      </p:sp>
    </p:spTree>
    <p:extLst>
      <p:ext uri="{BB962C8B-B14F-4D97-AF65-F5344CB8AC3E}">
        <p14:creationId xmlns:p14="http://schemas.microsoft.com/office/powerpoint/2010/main" val="587809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303E97-6DAB-469B-B6BC-E4B11B6B778E}"/>
              </a:ext>
            </a:extLst>
          </p:cNvPr>
          <p:cNvSpPr>
            <a:spLocks noGrp="1"/>
          </p:cNvSpPr>
          <p:nvPr>
            <p:ph type="title"/>
          </p:nvPr>
        </p:nvSpPr>
        <p:spPr/>
        <p:txBody>
          <a:bodyPr/>
          <a:lstStyle/>
          <a:p>
            <a:r>
              <a:rPr lang="da-DK" dirty="0"/>
              <a:t>Visioner i Sundhedsaftalen 2019-2023</a:t>
            </a:r>
          </a:p>
        </p:txBody>
      </p:sp>
      <p:pic>
        <p:nvPicPr>
          <p:cNvPr id="4" name="Billede 3">
            <a:extLst>
              <a:ext uri="{FF2B5EF4-FFF2-40B4-BE49-F238E27FC236}">
                <a16:creationId xmlns:a16="http://schemas.microsoft.com/office/drawing/2014/main" id="{CF63722D-CD7C-49CD-8239-4603BF1C84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9446" y="1646238"/>
            <a:ext cx="8993107" cy="4289656"/>
          </a:xfrm>
          <a:prstGeom prst="rect">
            <a:avLst/>
          </a:prstGeom>
        </p:spPr>
      </p:pic>
    </p:spTree>
    <p:extLst>
      <p:ext uri="{BB962C8B-B14F-4D97-AF65-F5344CB8AC3E}">
        <p14:creationId xmlns:p14="http://schemas.microsoft.com/office/powerpoint/2010/main" val="22186644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a:extLst>
              <a:ext uri="{FF2B5EF4-FFF2-40B4-BE49-F238E27FC236}">
                <a16:creationId xmlns:a16="http://schemas.microsoft.com/office/drawing/2014/main" id="{908777DE-40D4-4F22-9389-CF1F4DBD6CF8}"/>
              </a:ext>
            </a:extLst>
          </p:cNvPr>
          <p:cNvPicPr>
            <a:picLocks noChangeAspect="1"/>
          </p:cNvPicPr>
          <p:nvPr/>
        </p:nvPicPr>
        <p:blipFill>
          <a:blip r:embed="rId3"/>
          <a:stretch>
            <a:fillRect/>
          </a:stretch>
        </p:blipFill>
        <p:spPr>
          <a:xfrm rot="5400000">
            <a:off x="2610598" y="-1438526"/>
            <a:ext cx="6754780" cy="9721080"/>
          </a:xfrm>
          <a:prstGeom prst="rect">
            <a:avLst/>
          </a:prstGeom>
        </p:spPr>
      </p:pic>
    </p:spTree>
    <p:extLst>
      <p:ext uri="{BB962C8B-B14F-4D97-AF65-F5344CB8AC3E}">
        <p14:creationId xmlns:p14="http://schemas.microsoft.com/office/powerpoint/2010/main" val="16454649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a:extLst>
              <a:ext uri="{FF2B5EF4-FFF2-40B4-BE49-F238E27FC236}">
                <a16:creationId xmlns:a16="http://schemas.microsoft.com/office/drawing/2014/main" id="{02397ECB-538B-41F9-B316-3E7416EFD788}"/>
              </a:ext>
            </a:extLst>
          </p:cNvPr>
          <p:cNvPicPr>
            <a:picLocks noChangeAspect="1"/>
          </p:cNvPicPr>
          <p:nvPr/>
        </p:nvPicPr>
        <p:blipFill>
          <a:blip r:embed="rId3"/>
          <a:stretch>
            <a:fillRect/>
          </a:stretch>
        </p:blipFill>
        <p:spPr>
          <a:xfrm rot="16200000">
            <a:off x="2692104" y="-1535607"/>
            <a:ext cx="6760464" cy="9984432"/>
          </a:xfrm>
          <a:prstGeom prst="rect">
            <a:avLst/>
          </a:prstGeom>
        </p:spPr>
      </p:pic>
    </p:spTree>
    <p:extLst>
      <p:ext uri="{BB962C8B-B14F-4D97-AF65-F5344CB8AC3E}">
        <p14:creationId xmlns:p14="http://schemas.microsoft.com/office/powerpoint/2010/main" val="3634966397"/>
      </p:ext>
    </p:extLst>
  </p:cSld>
  <p:clrMapOvr>
    <a:masterClrMapping/>
  </p:clrMapOvr>
</p:sld>
</file>

<file path=ppt/theme/theme1.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ed fælles hjælp_PPskabelon_juli19.pptx [Skrivebeskyttet]" id="{9068495E-5D1D-4A40-AB6E-FCB4FD0C0751}" vid="{3A74AC7A-0B94-4C1B-BB0F-3AA1A7BC0C40}"/>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540</TotalTime>
  <Words>3361</Words>
  <Application>Microsoft Office PowerPoint</Application>
  <PresentationFormat>Widescreen</PresentationFormat>
  <Paragraphs>291</Paragraphs>
  <Slides>20</Slides>
  <Notes>20</Notes>
  <HiddenSlides>0</HiddenSlides>
  <MMClips>0</MMClips>
  <ScaleCrop>false</ScaleCrop>
  <HeadingPairs>
    <vt:vector size="6" baseType="variant">
      <vt:variant>
        <vt:lpstr>Benyttede skrifttyper</vt:lpstr>
      </vt:variant>
      <vt:variant>
        <vt:i4>9</vt:i4>
      </vt:variant>
      <vt:variant>
        <vt:lpstr>Tema</vt:lpstr>
      </vt:variant>
      <vt:variant>
        <vt:i4>1</vt:i4>
      </vt:variant>
      <vt:variant>
        <vt:lpstr>Slidetitler</vt:lpstr>
      </vt:variant>
      <vt:variant>
        <vt:i4>20</vt:i4>
      </vt:variant>
    </vt:vector>
  </HeadingPairs>
  <TitlesOfParts>
    <vt:vector size="30" baseType="lpstr">
      <vt:lpstr>Arial</vt:lpstr>
      <vt:lpstr>Arial Rounded MT Bold</vt:lpstr>
      <vt:lpstr>Calibri</vt:lpstr>
      <vt:lpstr>Courier New</vt:lpstr>
      <vt:lpstr>Georgia</vt:lpstr>
      <vt:lpstr>Roboto</vt:lpstr>
      <vt:lpstr>Sanomat Sans Web</vt:lpstr>
      <vt:lpstr>Verdana</vt:lpstr>
      <vt:lpstr>Wingdings</vt:lpstr>
      <vt:lpstr>Office-tema</vt:lpstr>
      <vt:lpstr>Ved fælles hjælp…</vt:lpstr>
      <vt:lpstr>Placering ved borde</vt:lpstr>
      <vt:lpstr>Program</vt:lpstr>
      <vt:lpstr>Vi tjekker egne forforståelser</vt:lpstr>
      <vt:lpstr>Sundhed på tværs, organisering</vt:lpstr>
      <vt:lpstr>Udfordringsbilledet Den gode nyhed: Vi lever længere Den dårlige nyhed: Vi fejler mere og ‘koster’ mere, jo ældre vi bliver</vt:lpstr>
      <vt:lpstr>Visioner i Sundhedsaftalen 2019-2023</vt:lpstr>
      <vt:lpstr>PowerPoint-præsentation</vt:lpstr>
      <vt:lpstr>PowerPoint-præsentation</vt:lpstr>
      <vt:lpstr>PowerPoint-præsentation</vt:lpstr>
      <vt:lpstr>PowerPoint-præsentation</vt:lpstr>
      <vt:lpstr>PowerPoint-præsentation</vt:lpstr>
      <vt:lpstr>PowerPoint-præsentation</vt:lpstr>
      <vt:lpstr>Sundhedsloven § 119 </vt:lpstr>
      <vt:lpstr>PowerPoint-præsentation</vt:lpstr>
      <vt:lpstr>Gruppedrøftelse</vt:lpstr>
      <vt:lpstr>PowerPoint-præsentation</vt:lpstr>
      <vt:lpstr>Øvelse:  Krop og hjerne – er jeg enig med mig selv?</vt:lpstr>
      <vt:lpstr>I pipeline på sundhedsområdet</vt:lpstr>
      <vt:lpstr>Tid til spørgsmål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Ved fælles hjælp…</dc:title>
  <dc:creator>Lene Bruun</dc:creator>
  <cp:lastModifiedBy>Lene Bruun</cp:lastModifiedBy>
  <cp:revision>54</cp:revision>
  <dcterms:created xsi:type="dcterms:W3CDTF">2022-02-17T10:42:47Z</dcterms:created>
  <dcterms:modified xsi:type="dcterms:W3CDTF">2022-03-31T12:14:06Z</dcterms:modified>
</cp:coreProperties>
</file>