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316" r:id="rId3"/>
    <p:sldId id="258" r:id="rId4"/>
    <p:sldId id="317" r:id="rId5"/>
    <p:sldId id="259" r:id="rId6"/>
    <p:sldId id="260" r:id="rId7"/>
    <p:sldId id="261" r:id="rId8"/>
    <p:sldId id="262" r:id="rId9"/>
    <p:sldId id="263" r:id="rId10"/>
    <p:sldId id="264" r:id="rId11"/>
    <p:sldId id="265" r:id="rId12"/>
    <p:sldId id="266" r:id="rId13"/>
    <p:sldId id="267" r:id="rId14"/>
    <p:sldId id="268" r:id="rId15"/>
    <p:sldId id="269" r:id="rId16"/>
    <p:sldId id="270" r:id="rId17"/>
    <p:sldId id="321" r:id="rId18"/>
    <p:sldId id="272" r:id="rId19"/>
    <p:sldId id="273" r:id="rId20"/>
    <p:sldId id="318" r:id="rId21"/>
    <p:sldId id="319" r:id="rId22"/>
    <p:sldId id="283" r:id="rId23"/>
    <p:sldId id="274" r:id="rId24"/>
    <p:sldId id="276" r:id="rId25"/>
    <p:sldId id="275" r:id="rId26"/>
    <p:sldId id="278" r:id="rId27"/>
    <p:sldId id="279" r:id="rId28"/>
    <p:sldId id="281" r:id="rId29"/>
    <p:sldId id="280" r:id="rId30"/>
    <p:sldId id="32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34" autoAdjust="0"/>
    <p:restoredTop sz="94660"/>
  </p:normalViewPr>
  <p:slideViewPr>
    <p:cSldViewPr snapToGrid="0">
      <p:cViewPr varScale="1">
        <p:scale>
          <a:sx n="89" d="100"/>
          <a:sy n="89" d="100"/>
        </p:scale>
        <p:origin x="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da-DK" smtClean="0"/>
              <a:t>Klik for at redigere i master</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48A87A34-81AB-432B-8DAE-1953F412C126}" type="datetimeFigureOut">
              <a:rPr lang="en-US" dirty="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da-DK" smtClean="0"/>
              <a:t>Klik for at redigere i master</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48A87A34-81AB-432B-8DAE-1953F412C126}" type="datetimeFigureOut">
              <a:rPr lang="en-US" dirty="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da-DK" smtClean="0"/>
              <a:t>Klik for at redigere i master</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48A87A34-81AB-432B-8DAE-1953F412C126}" type="datetimeFigureOut">
              <a:rPr lang="en-US" dirty="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da-DK" smtClean="0"/>
              <a:t>Klik for at redigere i master</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48A87A34-81AB-432B-8DAE-1953F412C126}" type="datetimeFigureOut">
              <a:rPr lang="en-US" dirty="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da-DK" smtClean="0"/>
              <a:t>Klik for at redigere i master</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3" name="Date Placeholder 2"/>
          <p:cNvSpPr>
            <a:spLocks noGrp="1"/>
          </p:cNvSpPr>
          <p:nvPr>
            <p:ph type="dt" sz="half" idx="10"/>
          </p:nvPr>
        </p:nvSpPr>
        <p:spPr/>
        <p:txBody>
          <a:bodyPr/>
          <a:lstStyle/>
          <a:p>
            <a:fld id="{48A87A34-81AB-432B-8DAE-1953F412C126}" type="datetimeFigureOut">
              <a:rPr lang="en-US" dirty="0"/>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da-DK" smtClean="0"/>
              <a:t>Klik for at redigere i master</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3" name="Date Placeholder 2"/>
          <p:cNvSpPr>
            <a:spLocks noGrp="1"/>
          </p:cNvSpPr>
          <p:nvPr>
            <p:ph type="dt" sz="half" idx="10"/>
          </p:nvPr>
        </p:nvSpPr>
        <p:spPr/>
        <p:txBody>
          <a:bodyPr/>
          <a:lstStyle/>
          <a:p>
            <a:fld id="{48A87A34-81AB-432B-8DAE-1953F412C126}" type="datetimeFigureOut">
              <a:rPr lang="en-US" dirty="0"/>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smtClean="0"/>
              <a:t>Klik for at redigere i master</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da-DK" smtClean="0"/>
              <a:t>Klik for at redigere i master</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smtClean="0"/>
              <a:t>Klik for at redigere i master</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da-DK" smtClean="0"/>
              <a:t>Klik for at redigere i master</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48A87A34-81AB-432B-8DAE-1953F412C126}"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a-DK" smtClean="0"/>
              <a:t>Klik for at redigere i master</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12" name="Content Placeholder 3"/>
          <p:cNvSpPr>
            <a:spLocks noGrp="1"/>
          </p:cNvSpPr>
          <p:nvPr>
            <p:ph sz="quarter" idx="13"/>
          </p:nvPr>
        </p:nvSpPr>
        <p:spPr>
          <a:xfrm>
            <a:off x="913774" y="3051012"/>
            <a:ext cx="5106027" cy="274018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13" name="Content Placeholder 5"/>
          <p:cNvSpPr>
            <a:spLocks noGrp="1"/>
          </p:cNvSpPr>
          <p:nvPr>
            <p:ph sz="quarter" idx="14"/>
          </p:nvPr>
        </p:nvSpPr>
        <p:spPr>
          <a:xfrm>
            <a:off x="6172200" y="3051012"/>
            <a:ext cx="5105401" cy="274018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da-DK" smtClean="0"/>
              <a:t>Klik for at redigere i master</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48A87A34-81AB-432B-8DAE-1953F412C126}" type="datetimeFigureOut">
              <a:rPr lang="en-US" dirty="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48A87A34-81AB-432B-8DAE-1953F412C126}" type="datetimeFigureOut">
              <a:rPr lang="en-US" dirty="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8/24/2020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dk/url?sa=i&amp;rct=j&amp;q=&amp;esrc=s&amp;source=images&amp;cd=&amp;cad=rja&amp;uact=8&amp;ved=2ahUKEwjNzvLtnYLZAhVEkCwKHd0vAWkQjRx6BAgAEAY&amp;url=https://pixabay.com/da/cigaretter-askeb%C3%A6ger-spild-af-penge-2749012/&amp;psig=AOvVaw0MaWm1oOjuVUw9VebcYYVL&amp;ust=1517489145493771"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ved=0ahUKEwif4rm5z53PAhWI_SwKHfcbDtMQjRwIBw&amp;url=http://www.mx.dk/diashow/diashow.tmpl?showid=8674&amp;psig=AFQjCNG1ALgQrgoXRPKOK5Rl3g2J_XANDg&amp;ust=1474448714820161" TargetMode="External"/><Relationship Id="rId2" Type="http://schemas.openxmlformats.org/officeDocument/2006/relationships/hyperlink" Target="https://www.youtube.com/watch?v=BzUpkufR_3c"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google.dk/url?sa=i&amp;rct=j&amp;q=&amp;esrc=s&amp;source=images&amp;cd=&amp;cad=rja&amp;uact=8&amp;ved=0ahUKEwi7g4egz53PAhXL1iwKHUhABe4QjRwIBw&amp;url=http://www.mx.dk/diashow/diashow.tmpl?showid=8674&amp;psig=AFQjCNG1ALgQrgoXRPKOK5Rl3g2J_XANDg&amp;ust=1474448714820161"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0ahUKEwjPq82d-LTRAhWJkywKHYEKC9sQjRwIBw&amp;url=http://blog.gurdler.com/?p=36&amp;bvm=bv.142059868,d.bGg&amp;psig=AFQjCNF3I3n7KD--gGWsm7vWu6SWuyh-Cg&amp;ust=1484047041824118"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QUu8wLvOhQ" TargetMode="External"/><Relationship Id="rId2" Type="http://schemas.openxmlformats.org/officeDocument/2006/relationships/hyperlink" Target="https://www.google.dk/search?q=billeder+af+snus&amp;tbm=isch&amp;source=iu&amp;ictx=1&amp;fir=IeXFeQvTn41xwM:,CKg4h176e1cUgM,_&amp;usg=AI4_-kQdjyaht8xmovR83wyjh7RCOfnBig&amp;sa=X&amp;ved=2ahUKEwij__mKpbDeAhUvyIUKHfGcD6kQ9QEwAHoECAUQBA" TargetMode="External"/><Relationship Id="rId1" Type="http://schemas.openxmlformats.org/officeDocument/2006/relationships/slideLayout" Target="../slideLayouts/slideLayout2.xml"/><Relationship Id="rId4" Type="http://schemas.openxmlformats.org/officeDocument/2006/relationships/hyperlink" Target="https://www.youtube.com/watch?v=Cw1mV_Kdhi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dk/url?sa=i&amp;rct=j&amp;q=&amp;esrc=s&amp;source=images&amp;cd=&amp;cad=rja&amp;uact=8&amp;ved=0ahUKEwiR5vLlz53PAhWBEiwKHTbeC7cQjRwIBw&amp;url=http://islam-natmus.e-museum.dk/tema_3/vandpibe.asp&amp;psig=AFQjCNEKkfYzaC7KoY48NTHHgtMLv3CBJw&amp;ust=147444983255493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AiKfiZmPOoA"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0-8TBceaO5Q"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survey-xact.dk/LinkCollector?key=JVTRG4YC911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ved=2ahUKEwjbscbah4zlAhUhxqYKHSLaAtgQjRx6BAgBEAQ&amp;url=https://videnskab.dk/krop-sundhed/se-hvordan-rygning-gor-dig-rynket-tid&amp;psig=AOvVaw2A_91JQ_R8ZIvCxWcF6sCS&amp;ust=157060326419950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dQIbIpjWEmc" TargetMode="External"/><Relationship Id="rId2" Type="http://schemas.openxmlformats.org/officeDocument/2006/relationships/hyperlink" Target="http://www.snakomtobak.dk/her-kan-du-sammen-med-dit-barn-lave-tests-og-quizzer-om-rygning/raedselskabinettet/"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snakomtobak.dk/her-kan-du-sammen-med-dit-barn-lave-tests-og-quizzer-om-rygning/" TargetMode="External"/><Relationship Id="rId2" Type="http://schemas.openxmlformats.org/officeDocument/2006/relationships/hyperlink" Target="https://www.youtube.com/watch?v=5NNnI-JuB9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ved=0ahUKEwjm_bzSm-jVAhWnd5oKHR94C0UQjRwIBw&amp;url=https://www.dr.dk/nyheder/regionale/nordjylland/forening-afgifter-paa-e-cigaretter-er-en-katastrofe&amp;psig=AFQjCNEdM4xKlXvyhe2HS6Ec7QX-Jca8JA&amp;ust=1503401084586251"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smtClean="0"/>
              <a:t>Forebyggelse af Rygestart og andre rusmidler</a:t>
            </a:r>
            <a:endParaRPr lang="da-DK" sz="3200" b="1" dirty="0"/>
          </a:p>
        </p:txBody>
      </p:sp>
      <p:sp>
        <p:nvSpPr>
          <p:cNvPr id="3" name="Pladsholder til indhold 2"/>
          <p:cNvSpPr>
            <a:spLocks noGrp="1"/>
          </p:cNvSpPr>
          <p:nvPr>
            <p:ph sz="quarter" idx="13"/>
          </p:nvPr>
        </p:nvSpPr>
        <p:spPr>
          <a:xfrm>
            <a:off x="4342774" y="3833942"/>
            <a:ext cx="10363826" cy="3424107"/>
          </a:xfrm>
        </p:spPr>
        <p:txBody>
          <a:bodyPr/>
          <a:lstStyle/>
          <a:p>
            <a:endParaRPr lang="da-DK" dirty="0"/>
          </a:p>
        </p:txBody>
      </p:sp>
      <p:sp>
        <p:nvSpPr>
          <p:cNvPr id="4" name="Rectangle 2"/>
          <p:cNvSpPr>
            <a:spLocks noChangeArrowheads="1"/>
          </p:cNvSpPr>
          <p:nvPr/>
        </p:nvSpPr>
        <p:spPr bwMode="auto">
          <a:xfrm>
            <a:off x="3429000" y="1593262"/>
            <a:ext cx="22955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dirty="0" smtClean="0">
                <a:ln>
                  <a:noFill/>
                </a:ln>
                <a:solidFill>
                  <a:srgbClr val="1A1A18"/>
                </a:solidFill>
                <a:effectLst/>
                <a:latin typeface="Verdana" panose="020B0604030504040204" pitchFamily="34" charset="0"/>
                <a:ea typeface="Times New Roman" panose="02020603050405020304" pitchFamily="18" charset="0"/>
                <a:cs typeface="HelveticaNeueLTStd-Lt"/>
              </a:rPr>
              <a:t> </a:t>
            </a:r>
            <a:endParaRPr kumimoji="0" lang="da-DK" altLang="da-DK"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p:txBody>
      </p:sp>
      <p:pic>
        <p:nvPicPr>
          <p:cNvPr id="2049" name="Billede 10" descr="Billedresultat for BILLEDE AF CIGARET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24050"/>
            <a:ext cx="5362575"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886200" y="6115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Tree>
    <p:extLst>
      <p:ext uri="{BB962C8B-B14F-4D97-AF65-F5344CB8AC3E}">
        <p14:creationId xmlns:p14="http://schemas.microsoft.com/office/powerpoint/2010/main" val="1020068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err="1" smtClean="0"/>
              <a:t>Røgfri</a:t>
            </a:r>
            <a:r>
              <a:rPr lang="en-US" b="1" dirty="0" smtClean="0"/>
              <a:t> </a:t>
            </a:r>
            <a:r>
              <a:rPr lang="en-US" b="1" dirty="0" err="1"/>
              <a:t>fremtid</a:t>
            </a:r>
            <a:r>
              <a:rPr lang="da-DK" dirty="0"/>
              <a:t/>
            </a:r>
            <a:br>
              <a:rPr lang="da-DK" dirty="0"/>
            </a:br>
            <a:r>
              <a:rPr lang="en-US" dirty="0"/>
              <a:t> </a:t>
            </a:r>
            <a:r>
              <a:rPr lang="da-DK" dirty="0"/>
              <a:t/>
            </a:r>
            <a:br>
              <a:rPr lang="da-DK" dirty="0"/>
            </a:br>
            <a:r>
              <a:rPr lang="en-US" sz="1100" b="1" u="sng" dirty="0">
                <a:hlinkClick r:id="rId2"/>
              </a:rPr>
              <a:t>https://www.youtube.com/watch?v=BzUpkufR_3c</a:t>
            </a:r>
            <a:r>
              <a:rPr lang="da-DK" dirty="0"/>
              <a:t/>
            </a:r>
            <a:br>
              <a:rPr lang="da-DK" dirty="0"/>
            </a:br>
            <a:endParaRPr lang="da-DK" dirty="0"/>
          </a:p>
        </p:txBody>
      </p:sp>
      <p:pic>
        <p:nvPicPr>
          <p:cNvPr id="4" name="Pladsholder til indhold 3" descr="Billedresultat for billede af appen xhale">
            <a:hlinkClick r:id="rId3"/>
          </p:cNvPr>
          <p:cNvPicPr>
            <a:picLocks noGrp="1"/>
          </p:cNvPicPr>
          <p:nvPr>
            <p:ph sz="quarter" idx="13"/>
          </p:nvPr>
        </p:nvPicPr>
        <p:blipFill>
          <a:blip r:embed="rId4" cstate="print">
            <a:extLst>
              <a:ext uri="{28A0092B-C50C-407E-A947-70E740481C1C}">
                <a14:useLocalDpi xmlns:a14="http://schemas.microsoft.com/office/drawing/2010/main" val="0"/>
              </a:ext>
            </a:extLst>
          </a:blip>
          <a:srcRect/>
          <a:stretch>
            <a:fillRect/>
          </a:stretch>
        </p:blipFill>
        <p:spPr bwMode="auto">
          <a:xfrm>
            <a:off x="6725652" y="2704599"/>
            <a:ext cx="2261937" cy="3900739"/>
          </a:xfrm>
          <a:prstGeom prst="rect">
            <a:avLst/>
          </a:prstGeom>
          <a:noFill/>
          <a:ln>
            <a:noFill/>
          </a:ln>
        </p:spPr>
      </p:pic>
      <p:pic>
        <p:nvPicPr>
          <p:cNvPr id="5" name="Billede 4" descr="Billedresultat for billede af appen xhale">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2253" y="2704599"/>
            <a:ext cx="2334126" cy="3888707"/>
          </a:xfrm>
          <a:prstGeom prst="rect">
            <a:avLst/>
          </a:prstGeom>
          <a:noFill/>
          <a:ln>
            <a:noFill/>
          </a:ln>
        </p:spPr>
      </p:pic>
    </p:spTree>
    <p:extLst>
      <p:ext uri="{BB962C8B-B14F-4D97-AF65-F5344CB8AC3E}">
        <p14:creationId xmlns:p14="http://schemas.microsoft.com/office/powerpoint/2010/main" val="2278487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DE FIRE HJØRNER, MADS OG </a:t>
            </a:r>
            <a:r>
              <a:rPr lang="da-DK" b="1" dirty="0" smtClean="0"/>
              <a:t>MONOPOLET</a:t>
            </a:r>
            <a:r>
              <a:rPr lang="da-DK" dirty="0"/>
              <a:t/>
            </a:r>
            <a:br>
              <a:rPr lang="da-DK" dirty="0"/>
            </a:br>
            <a:r>
              <a:rPr lang="da-DK" b="1" dirty="0"/>
              <a:t> </a:t>
            </a:r>
            <a:r>
              <a:rPr lang="da-DK" dirty="0"/>
              <a:t/>
            </a:r>
            <a:br>
              <a:rPr lang="da-DK" dirty="0"/>
            </a:br>
            <a:endParaRPr lang="da-DK" dirty="0"/>
          </a:p>
        </p:txBody>
      </p:sp>
      <p:sp>
        <p:nvSpPr>
          <p:cNvPr id="3" name="Pladsholder til indhold 2"/>
          <p:cNvSpPr>
            <a:spLocks noGrp="1"/>
          </p:cNvSpPr>
          <p:nvPr>
            <p:ph sz="quarter" idx="13"/>
          </p:nvPr>
        </p:nvSpPr>
        <p:spPr/>
        <p:txBody>
          <a:bodyPr>
            <a:normAutofit fontScale="92500" lnSpcReduction="20000"/>
          </a:bodyPr>
          <a:lstStyle/>
          <a:p>
            <a:pPr marL="0" indent="0">
              <a:buNone/>
            </a:pPr>
            <a:r>
              <a:rPr lang="da-DK" sz="2300" dirty="0"/>
              <a:t> </a:t>
            </a:r>
            <a:r>
              <a:rPr lang="da-DK" sz="2300" dirty="0" smtClean="0"/>
              <a:t>    </a:t>
            </a:r>
            <a:r>
              <a:rPr lang="da-DK" sz="2300" b="1" dirty="0" smtClean="0"/>
              <a:t>HEJ </a:t>
            </a:r>
            <a:r>
              <a:rPr lang="da-DK" sz="2300" b="1" dirty="0"/>
              <a:t>Mads og Monopolet.</a:t>
            </a:r>
            <a:endParaRPr lang="da-DK" sz="2300" dirty="0"/>
          </a:p>
          <a:p>
            <a:pPr marL="0" indent="0">
              <a:buNone/>
            </a:pPr>
            <a:r>
              <a:rPr lang="da-DK" b="1" dirty="0"/>
              <a:t>Jeg har et spørgsmål om cigaretter og snus og vil gerne ha et godt råd. Nogen af mine venner er begyndt at ryge eller </a:t>
            </a:r>
            <a:r>
              <a:rPr lang="da-DK" b="1" dirty="0" smtClean="0"/>
              <a:t>ta’ </a:t>
            </a:r>
            <a:r>
              <a:rPr lang="da-DK" b="1" dirty="0"/>
              <a:t>snus. Det er til fester og nogle gange om eftermiddagen, hvis vores forældre ikke er hjemme.  Der er en 3-4 stykker som går ud for at ryge og snuse. De har spurgt om jeg vil være med men jeg kan ikke lide cigaretter og snus </a:t>
            </a:r>
            <a:r>
              <a:rPr lang="da-DK" b="1" dirty="0" smtClean="0"/>
              <a:t>- jeg </a:t>
            </a:r>
            <a:r>
              <a:rPr lang="da-DK" b="1" dirty="0"/>
              <a:t>har ikke lyst. Men jeg vil gerne være sammen med dem. </a:t>
            </a:r>
            <a:endParaRPr lang="da-DK" dirty="0"/>
          </a:p>
          <a:p>
            <a:pPr marL="0" indent="0">
              <a:buNone/>
            </a:pPr>
            <a:r>
              <a:rPr lang="da-DK" b="1" dirty="0"/>
              <a:t> </a:t>
            </a:r>
            <a:endParaRPr lang="da-DK" dirty="0"/>
          </a:p>
          <a:p>
            <a:r>
              <a:rPr lang="da-DK" b="1" dirty="0"/>
              <a:t>Hvis jeg </a:t>
            </a:r>
            <a:r>
              <a:rPr lang="da-DK" b="1" i="1" dirty="0"/>
              <a:t>går med</a:t>
            </a:r>
            <a:r>
              <a:rPr lang="da-DK" b="1" dirty="0"/>
              <a:t> </a:t>
            </a:r>
            <a:r>
              <a:rPr lang="da-DK" b="1" u="sng" dirty="0"/>
              <a:t>føler jeg mig udenfor hvis jeg ikke ryger eller snuser</a:t>
            </a:r>
            <a:r>
              <a:rPr lang="da-DK" b="1" dirty="0"/>
              <a:t>.</a:t>
            </a:r>
            <a:endParaRPr lang="da-DK" dirty="0"/>
          </a:p>
          <a:p>
            <a:r>
              <a:rPr lang="da-DK" b="1" dirty="0"/>
              <a:t>Hvis jeg </a:t>
            </a:r>
            <a:r>
              <a:rPr lang="da-DK" b="1" i="1" dirty="0"/>
              <a:t>ikke går</a:t>
            </a:r>
            <a:r>
              <a:rPr lang="da-DK" b="1" dirty="0"/>
              <a:t> med </a:t>
            </a:r>
            <a:r>
              <a:rPr lang="da-DK" b="1" u="sng" dirty="0"/>
              <a:t>har jeg ikke nogen at være sammen med</a:t>
            </a:r>
            <a:r>
              <a:rPr lang="da-DK" b="1" u="sng" dirty="0" smtClean="0"/>
              <a:t>.</a:t>
            </a:r>
            <a:r>
              <a:rPr lang="da-DK" b="1" dirty="0"/>
              <a:t> </a:t>
            </a:r>
            <a:endParaRPr lang="da-DK" dirty="0"/>
          </a:p>
          <a:p>
            <a:pPr marL="0" indent="0">
              <a:buNone/>
            </a:pPr>
            <a:endParaRPr lang="da-DK" dirty="0"/>
          </a:p>
          <a:p>
            <a:endParaRPr lang="da-DK" dirty="0"/>
          </a:p>
        </p:txBody>
      </p:sp>
    </p:spTree>
    <p:extLst>
      <p:ext uri="{BB962C8B-B14F-4D97-AF65-F5344CB8AC3E}">
        <p14:creationId xmlns:p14="http://schemas.microsoft.com/office/powerpoint/2010/main" val="1562843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Fire svarmuligheder</a:t>
            </a:r>
            <a:endParaRPr lang="da-DK" b="1" dirty="0"/>
          </a:p>
        </p:txBody>
      </p:sp>
      <p:sp>
        <p:nvSpPr>
          <p:cNvPr id="3" name="Pladsholder til indhold 2"/>
          <p:cNvSpPr>
            <a:spLocks noGrp="1"/>
          </p:cNvSpPr>
          <p:nvPr>
            <p:ph sz="quarter" idx="13"/>
          </p:nvPr>
        </p:nvSpPr>
        <p:spPr/>
        <p:txBody>
          <a:bodyPr>
            <a:normAutofit fontScale="25000" lnSpcReduction="20000"/>
          </a:bodyPr>
          <a:lstStyle/>
          <a:p>
            <a:pPr marL="0" lvl="0" indent="0">
              <a:buNone/>
            </a:pPr>
            <a:r>
              <a:rPr lang="da-DK" dirty="0"/>
              <a:t> </a:t>
            </a:r>
          </a:p>
          <a:p>
            <a:pPr marL="0" indent="0">
              <a:buNone/>
            </a:pPr>
            <a:endParaRPr lang="da-DK" sz="4400" b="1" dirty="0" smtClean="0"/>
          </a:p>
          <a:p>
            <a:pPr marL="0" indent="0">
              <a:buNone/>
            </a:pPr>
            <a:r>
              <a:rPr lang="da-DK" sz="4400" b="1" dirty="0" smtClean="0"/>
              <a:t>1. Selvom </a:t>
            </a:r>
            <a:r>
              <a:rPr lang="da-DK" sz="4400" b="1" dirty="0"/>
              <a:t>jeg ikke har lyst til at ryge/tage snus, så gør jeg det alligevel, da </a:t>
            </a:r>
            <a:r>
              <a:rPr lang="da-DK" sz="4400" b="1" dirty="0" smtClean="0"/>
              <a:t>jeg ikke vil være udenfor.</a:t>
            </a:r>
          </a:p>
          <a:p>
            <a:pPr marL="0" indent="0">
              <a:buNone/>
            </a:pPr>
            <a:endParaRPr lang="da-DK" sz="4400" b="1" dirty="0" smtClean="0"/>
          </a:p>
          <a:p>
            <a:pPr marL="0" indent="0">
              <a:buNone/>
            </a:pPr>
            <a:r>
              <a:rPr lang="da-DK" sz="4400" b="1" dirty="0" smtClean="0"/>
              <a:t> </a:t>
            </a:r>
          </a:p>
          <a:p>
            <a:pPr marL="0" indent="0">
              <a:buNone/>
            </a:pPr>
            <a:r>
              <a:rPr lang="da-DK" sz="4400" b="1" dirty="0" smtClean="0"/>
              <a:t>2. Jeg </a:t>
            </a:r>
            <a:r>
              <a:rPr lang="da-DK" sz="4400" b="1" dirty="0"/>
              <a:t>bliver hos vennerne og siger nej tak til selv at ryge/tage </a:t>
            </a:r>
            <a:r>
              <a:rPr lang="da-DK" sz="4400" b="1" dirty="0" smtClean="0"/>
              <a:t>snus</a:t>
            </a:r>
          </a:p>
          <a:p>
            <a:pPr marL="0" indent="0">
              <a:buNone/>
            </a:pPr>
            <a:endParaRPr lang="da-DK" sz="4400" b="1" dirty="0"/>
          </a:p>
          <a:p>
            <a:pPr marL="0" indent="0">
              <a:buNone/>
            </a:pPr>
            <a:r>
              <a:rPr lang="da-DK" sz="4400" b="1" dirty="0" smtClean="0"/>
              <a:t> </a:t>
            </a:r>
          </a:p>
          <a:p>
            <a:pPr marL="0" indent="0">
              <a:buNone/>
            </a:pPr>
            <a:r>
              <a:rPr lang="da-DK" sz="4400" b="1" dirty="0" smtClean="0"/>
              <a:t>3. Jeg </a:t>
            </a:r>
            <a:r>
              <a:rPr lang="da-DK" sz="4400" b="1" dirty="0"/>
              <a:t>bliver hos vennerne og fortæller dem om hvor usundt det er og ryger </a:t>
            </a:r>
            <a:r>
              <a:rPr lang="da-DK" sz="4400" b="1" dirty="0" smtClean="0"/>
              <a:t>ikke selv eller tager snus</a:t>
            </a:r>
          </a:p>
          <a:p>
            <a:pPr marL="0" indent="0">
              <a:buNone/>
            </a:pPr>
            <a:endParaRPr lang="da-DK" sz="4400" b="1" dirty="0" smtClean="0"/>
          </a:p>
          <a:p>
            <a:pPr marL="0" indent="0">
              <a:buNone/>
            </a:pPr>
            <a:endParaRPr lang="da-DK" sz="4400" b="1" dirty="0" smtClean="0"/>
          </a:p>
          <a:p>
            <a:pPr marL="0" indent="0">
              <a:buNone/>
            </a:pPr>
            <a:r>
              <a:rPr lang="da-DK" sz="4400" b="1" dirty="0" smtClean="0"/>
              <a:t>4. Jeg </a:t>
            </a:r>
            <a:r>
              <a:rPr lang="da-DK" sz="4400" b="1" dirty="0"/>
              <a:t>siger nej tak og går væk fra vennerne</a:t>
            </a:r>
            <a:r>
              <a:rPr lang="da-DK" sz="4400" dirty="0"/>
              <a:t>.</a:t>
            </a:r>
          </a:p>
          <a:p>
            <a:endParaRPr lang="da-DK" sz="2300" dirty="0"/>
          </a:p>
        </p:txBody>
      </p:sp>
    </p:spTree>
    <p:extLst>
      <p:ext uri="{BB962C8B-B14F-4D97-AF65-F5344CB8AC3E}">
        <p14:creationId xmlns:p14="http://schemas.microsoft.com/office/powerpoint/2010/main" val="764710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 </a:t>
            </a:r>
            <a:br>
              <a:rPr lang="da-DK" dirty="0"/>
            </a:br>
            <a:r>
              <a:rPr lang="da-DK" b="1" dirty="0" smtClean="0"/>
              <a:t>SNUS/tyggetobak</a:t>
            </a:r>
            <a:r>
              <a:rPr lang="da-DK" dirty="0"/>
              <a:t/>
            </a:r>
            <a:br>
              <a:rPr lang="da-DK" dirty="0"/>
            </a:br>
            <a:r>
              <a:rPr lang="da-DK" dirty="0"/>
              <a:t/>
            </a:r>
            <a:br>
              <a:rPr lang="da-DK" dirty="0"/>
            </a:br>
            <a:endParaRPr lang="da-DK" dirty="0"/>
          </a:p>
        </p:txBody>
      </p:sp>
      <p:pic>
        <p:nvPicPr>
          <p:cNvPr id="4" name="Pladsholder til indhold 3" descr="&quot;Smøger er yt og snus er smart&quot;"/>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558589" y="2214694"/>
            <a:ext cx="4632158" cy="4059829"/>
          </a:xfrm>
          <a:prstGeom prst="rect">
            <a:avLst/>
          </a:prstGeom>
          <a:noFill/>
          <a:ln>
            <a:noFill/>
          </a:ln>
        </p:spPr>
      </p:pic>
      <p:pic>
        <p:nvPicPr>
          <p:cNvPr id="5" name="Billede 4" descr="Billedresultat for snus">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0811" y="2254974"/>
            <a:ext cx="4487778" cy="4019550"/>
          </a:xfrm>
          <a:prstGeom prst="rect">
            <a:avLst/>
          </a:prstGeom>
          <a:noFill/>
          <a:ln>
            <a:noFill/>
          </a:ln>
        </p:spPr>
      </p:pic>
    </p:spTree>
    <p:extLst>
      <p:ext uri="{BB962C8B-B14F-4D97-AF65-F5344CB8AC3E}">
        <p14:creationId xmlns:p14="http://schemas.microsoft.com/office/powerpoint/2010/main" val="1226637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b="1" dirty="0"/>
              <a:t>Pr. </a:t>
            </a:r>
            <a:r>
              <a:rPr lang="da-DK" sz="3200" b="1" dirty="0" smtClean="0"/>
              <a:t>1.1.2016 </a:t>
            </a:r>
            <a:r>
              <a:rPr lang="da-DK" sz="3200" b="1" dirty="0"/>
              <a:t>er snus blevet ulovligt, men sælges alligevel i mange kiosker</a:t>
            </a:r>
            <a:r>
              <a:rPr lang="da-DK" b="1" dirty="0"/>
              <a:t>.</a:t>
            </a:r>
            <a:r>
              <a:rPr lang="da-DK" dirty="0"/>
              <a:t/>
            </a:r>
            <a:br>
              <a:rPr lang="da-DK" dirty="0"/>
            </a:br>
            <a:endParaRPr lang="da-DK" dirty="0"/>
          </a:p>
        </p:txBody>
      </p:sp>
      <p:sp>
        <p:nvSpPr>
          <p:cNvPr id="3" name="Pladsholder til indhold 2"/>
          <p:cNvSpPr>
            <a:spLocks noGrp="1"/>
          </p:cNvSpPr>
          <p:nvPr>
            <p:ph sz="quarter" idx="13"/>
          </p:nvPr>
        </p:nvSpPr>
        <p:spPr>
          <a:xfrm>
            <a:off x="913774" y="1730829"/>
            <a:ext cx="10363826" cy="4060371"/>
          </a:xfrm>
        </p:spPr>
        <p:txBody>
          <a:bodyPr>
            <a:normAutofit fontScale="25000" lnSpcReduction="20000"/>
          </a:bodyPr>
          <a:lstStyle/>
          <a:p>
            <a:pPr marL="0" indent="0">
              <a:buNone/>
            </a:pPr>
            <a:r>
              <a:rPr lang="da-DK" b="1" dirty="0"/>
              <a:t> </a:t>
            </a:r>
            <a:endParaRPr lang="da-DK" dirty="0"/>
          </a:p>
          <a:p>
            <a:pPr lvl="0"/>
            <a:r>
              <a:rPr lang="da-DK" sz="7200" b="1" dirty="0" smtClean="0"/>
              <a:t>Tyggetobak </a:t>
            </a:r>
            <a:r>
              <a:rPr lang="da-DK" sz="7200" b="1" dirty="0"/>
              <a:t>er lovligt</a:t>
            </a:r>
            <a:r>
              <a:rPr lang="da-DK" sz="7200" b="1" dirty="0" smtClean="0"/>
              <a:t>.</a:t>
            </a:r>
            <a:r>
              <a:rPr lang="da-DK" sz="7200" b="1" dirty="0"/>
              <a:t> </a:t>
            </a:r>
            <a:endParaRPr lang="da-DK" sz="7200" dirty="0"/>
          </a:p>
          <a:p>
            <a:pPr lvl="0"/>
            <a:r>
              <a:rPr lang="da-DK" sz="7200" b="1" dirty="0"/>
              <a:t>Mærket </a:t>
            </a:r>
            <a:r>
              <a:rPr lang="da-DK" sz="7200" b="1" dirty="0" err="1"/>
              <a:t>Siberia</a:t>
            </a:r>
            <a:r>
              <a:rPr lang="da-DK" sz="7200" b="1" dirty="0"/>
              <a:t> </a:t>
            </a:r>
            <a:r>
              <a:rPr lang="da-DK" sz="7200" b="1" dirty="0" smtClean="0"/>
              <a:t>var snus, men er nu tyggetobak. </a:t>
            </a:r>
            <a:r>
              <a:rPr lang="da-DK" sz="7200" b="1" dirty="0"/>
              <a:t>indeholder 43 </a:t>
            </a:r>
            <a:r>
              <a:rPr lang="da-DK" sz="7200" b="1" dirty="0" smtClean="0"/>
              <a:t>mg nikotin/ gr </a:t>
            </a:r>
            <a:r>
              <a:rPr lang="da-DK" sz="7200" b="1" dirty="0"/>
              <a:t>og er langt højere end de fleste andre snusprodukter og tyggetobak.</a:t>
            </a:r>
            <a:endParaRPr lang="da-DK" sz="7200" dirty="0"/>
          </a:p>
          <a:p>
            <a:r>
              <a:rPr lang="da-DK" sz="7200" b="1" dirty="0" smtClean="0"/>
              <a:t> </a:t>
            </a:r>
            <a:r>
              <a:rPr lang="da-DK" sz="7200" b="1" dirty="0"/>
              <a:t>føles som at ryge 10 cigaretter på én gang.</a:t>
            </a:r>
            <a:endParaRPr lang="da-DK" sz="7200" dirty="0"/>
          </a:p>
          <a:p>
            <a:r>
              <a:rPr lang="da-DK" sz="7200" b="1" dirty="0" smtClean="0"/>
              <a:t> </a:t>
            </a:r>
            <a:r>
              <a:rPr lang="da-DK" sz="7200" b="1" dirty="0"/>
              <a:t>verdens stærkeste tobak.</a:t>
            </a:r>
            <a:endParaRPr lang="da-DK" sz="7200" dirty="0"/>
          </a:p>
          <a:p>
            <a:r>
              <a:rPr lang="da-DK" sz="7200" b="1" dirty="0"/>
              <a:t> </a:t>
            </a:r>
            <a:r>
              <a:rPr lang="da-DK" sz="7200" b="1" dirty="0" smtClean="0"/>
              <a:t>Oftest </a:t>
            </a:r>
            <a:r>
              <a:rPr lang="da-DK" sz="7200" b="1" dirty="0"/>
              <a:t>drenge mellem 15 og 25 </a:t>
            </a:r>
            <a:r>
              <a:rPr lang="da-DK" sz="7200" b="1" dirty="0" smtClean="0"/>
              <a:t>år</a:t>
            </a:r>
            <a:r>
              <a:rPr lang="da-DK" sz="7200" b="1" dirty="0"/>
              <a:t> </a:t>
            </a:r>
            <a:r>
              <a:rPr lang="da-DK" sz="7200" b="1" dirty="0" smtClean="0"/>
              <a:t>og pigerne følger desværre også hurtigt med nu.</a:t>
            </a:r>
            <a:endParaRPr lang="da-DK" sz="7200" dirty="0"/>
          </a:p>
          <a:p>
            <a:r>
              <a:rPr lang="da-DK" sz="7200" b="1" dirty="0"/>
              <a:t> </a:t>
            </a:r>
            <a:r>
              <a:rPr lang="da-DK" sz="7200" b="1" dirty="0" smtClean="0"/>
              <a:t>Pulsen </a:t>
            </a:r>
            <a:r>
              <a:rPr lang="da-DK" sz="7200" b="1" dirty="0"/>
              <a:t>stiger og hjertet er på </a:t>
            </a:r>
            <a:r>
              <a:rPr lang="da-DK" sz="7200" b="1" dirty="0" smtClean="0"/>
              <a:t>overarbejde = stress, </a:t>
            </a:r>
            <a:r>
              <a:rPr lang="da-DK" sz="7200" b="1" dirty="0"/>
              <a:t>blodprop i hjertet</a:t>
            </a:r>
            <a:endParaRPr lang="da-DK" sz="7200" dirty="0"/>
          </a:p>
          <a:p>
            <a:r>
              <a:rPr lang="da-DK" sz="7200" b="1" dirty="0"/>
              <a:t> </a:t>
            </a:r>
            <a:r>
              <a:rPr lang="da-DK" sz="7200" b="1" dirty="0" smtClean="0"/>
              <a:t>Tager </a:t>
            </a:r>
            <a:r>
              <a:rPr lang="da-DK" sz="7200" b="1" dirty="0"/>
              <a:t>ca. 7 -10 sekunder før effekt og holder i ca. 1 time</a:t>
            </a:r>
            <a:endParaRPr lang="da-DK" sz="7200" dirty="0"/>
          </a:p>
          <a:p>
            <a:r>
              <a:rPr lang="da-DK" sz="7200" b="1" dirty="0"/>
              <a:t> </a:t>
            </a:r>
            <a:r>
              <a:rPr lang="da-DK" sz="7200" b="1" dirty="0" smtClean="0"/>
              <a:t>risiko: spiserør- </a:t>
            </a:r>
            <a:r>
              <a:rPr lang="da-DK" sz="7200" b="1" dirty="0"/>
              <a:t>bugspyt og tandkødscancer </a:t>
            </a:r>
            <a:r>
              <a:rPr lang="da-DK" sz="7200" b="1" dirty="0" smtClean="0"/>
              <a:t>og type </a:t>
            </a:r>
            <a:r>
              <a:rPr lang="da-DK" sz="7200" b="1" dirty="0"/>
              <a:t>2 </a:t>
            </a:r>
            <a:r>
              <a:rPr lang="da-DK" sz="7200" b="1" dirty="0" smtClean="0"/>
              <a:t>diabetes.</a:t>
            </a:r>
          </a:p>
          <a:p>
            <a:r>
              <a:rPr lang="da-DK" sz="7200" b="1" dirty="0" smtClean="0"/>
              <a:t> Risiko: for tidlig fødsel, lav fødselsvægt og dødfødsel pga. nikotin trækker blodkar sammen</a:t>
            </a:r>
            <a:endParaRPr lang="da-DK" sz="7200" dirty="0"/>
          </a:p>
          <a:p>
            <a:endParaRPr lang="da-DK" sz="7200" dirty="0"/>
          </a:p>
          <a:p>
            <a:endParaRPr lang="da-DK" dirty="0"/>
          </a:p>
        </p:txBody>
      </p:sp>
    </p:spTree>
    <p:extLst>
      <p:ext uri="{BB962C8B-B14F-4D97-AF65-F5344CB8AC3E}">
        <p14:creationId xmlns:p14="http://schemas.microsoft.com/office/powerpoint/2010/main" val="3496525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Billeder af tandkød efter </a:t>
            </a:r>
            <a:r>
              <a:rPr lang="da-DK" b="1" dirty="0" smtClean="0"/>
              <a:t>snusbrug</a:t>
            </a:r>
            <a:r>
              <a:rPr lang="da-DK" dirty="0"/>
              <a:t/>
            </a:r>
            <a:br>
              <a:rPr lang="da-DK" dirty="0"/>
            </a:br>
            <a:endParaRPr lang="da-DK" dirty="0"/>
          </a:p>
        </p:txBody>
      </p:sp>
      <p:sp>
        <p:nvSpPr>
          <p:cNvPr id="3" name="Pladsholder til indhold 2"/>
          <p:cNvSpPr>
            <a:spLocks noGrp="1"/>
          </p:cNvSpPr>
          <p:nvPr>
            <p:ph sz="quarter" idx="13"/>
          </p:nvPr>
        </p:nvSpPr>
        <p:spPr/>
        <p:txBody>
          <a:bodyPr>
            <a:noAutofit/>
          </a:bodyPr>
          <a:lstStyle/>
          <a:p>
            <a:pPr lvl="0"/>
            <a:endParaRPr lang="da-DK" sz="1000" b="1" u="sng" dirty="0" smtClean="0">
              <a:hlinkClick r:id="rId2"/>
            </a:endParaRPr>
          </a:p>
          <a:p>
            <a:pPr lvl="0"/>
            <a:r>
              <a:rPr lang="da-DK" sz="1000" b="1" u="sng" dirty="0" smtClean="0">
                <a:hlinkClick r:id="rId2"/>
              </a:rPr>
              <a:t>https</a:t>
            </a:r>
            <a:r>
              <a:rPr lang="da-DK" sz="1000" b="1" u="sng" dirty="0">
                <a:hlinkClick r:id="rId2"/>
              </a:rPr>
              <a:t>://www.google.dk/search?q=billeder+af+snus&amp;tbm=isch&amp;source=iu&amp;ictx=1&amp;fir=IeXFeQvTn41xwM%253A%252CCKg4h176e1cUgM%252C_&amp;usg=AI4_-kQdjyaht8xmovR83wyjh7RCOfnBig&amp;sa=X&amp;ved=2ahUKEwij__</a:t>
            </a:r>
            <a:r>
              <a:rPr lang="da-DK" sz="1000" b="1" u="sng" dirty="0" smtClean="0">
                <a:hlinkClick r:id="rId2"/>
              </a:rPr>
              <a:t>mKpbDeAhUvyIUKHfGcD6kQ9QEwAHoECAUQBA</a:t>
            </a:r>
            <a:r>
              <a:rPr lang="da-DK" sz="1200" b="1" dirty="0"/>
              <a:t> </a:t>
            </a:r>
            <a:endParaRPr lang="da-DK" sz="1200" b="1" dirty="0" smtClean="0"/>
          </a:p>
          <a:p>
            <a:pPr marL="0" lvl="0" indent="0">
              <a:buNone/>
            </a:pPr>
            <a:endParaRPr lang="da-DK" sz="1200" dirty="0"/>
          </a:p>
          <a:p>
            <a:r>
              <a:rPr lang="da-DK" sz="1200" b="1" dirty="0"/>
              <a:t> </a:t>
            </a:r>
            <a:r>
              <a:rPr lang="da-DK" sz="1200" b="1" dirty="0" smtClean="0"/>
              <a:t>Journalist </a:t>
            </a:r>
            <a:r>
              <a:rPr lang="da-DK" sz="1200" b="1" dirty="0"/>
              <a:t>er </a:t>
            </a:r>
            <a:r>
              <a:rPr lang="da-DK" sz="1200" b="1" dirty="0" smtClean="0"/>
              <a:t>udfordret 			</a:t>
            </a:r>
            <a:r>
              <a:rPr lang="da-DK" sz="1000" b="1" u="sng" dirty="0" smtClean="0">
                <a:hlinkClick r:id="rId3"/>
              </a:rPr>
              <a:t>https</a:t>
            </a:r>
            <a:r>
              <a:rPr lang="da-DK" sz="1000" b="1" u="sng" dirty="0">
                <a:hlinkClick r:id="rId3"/>
              </a:rPr>
              <a:t>://www.youtube.com/watch?v=zQUu8wLvOhQ</a:t>
            </a:r>
            <a:r>
              <a:rPr lang="da-DK" sz="1000" b="1" dirty="0"/>
              <a:t>   </a:t>
            </a:r>
            <a:r>
              <a:rPr lang="da-DK" sz="1200" b="1" dirty="0"/>
              <a:t> </a:t>
            </a:r>
            <a:endParaRPr lang="da-DK" sz="1200" dirty="0"/>
          </a:p>
          <a:p>
            <a:pPr marL="0" indent="0">
              <a:buNone/>
            </a:pPr>
            <a:r>
              <a:rPr lang="da-DK" sz="1200" b="1" dirty="0"/>
              <a:t> </a:t>
            </a:r>
            <a:endParaRPr lang="da-DK" sz="1200" dirty="0"/>
          </a:p>
          <a:p>
            <a:r>
              <a:rPr lang="en-US" sz="1200" b="1" dirty="0"/>
              <a:t>Face of </a:t>
            </a:r>
            <a:r>
              <a:rPr lang="en-US" sz="1200" b="1" dirty="0" smtClean="0"/>
              <a:t>dip  				</a:t>
            </a:r>
            <a:r>
              <a:rPr lang="en-US" sz="1000" b="1" u="sng" dirty="0" smtClean="0">
                <a:hlinkClick r:id="rId4"/>
              </a:rPr>
              <a:t>https</a:t>
            </a:r>
            <a:r>
              <a:rPr lang="en-US" sz="1000" b="1" u="sng" dirty="0">
                <a:hlinkClick r:id="rId4"/>
              </a:rPr>
              <a:t>://www.youtube.com/watch?v=Cw1mV_KdhiI</a:t>
            </a:r>
            <a:r>
              <a:rPr lang="en-US" sz="1000" b="1" u="sng" dirty="0"/>
              <a:t>  </a:t>
            </a:r>
            <a:endParaRPr lang="da-DK" sz="1000" dirty="0"/>
          </a:p>
        </p:txBody>
      </p:sp>
    </p:spTree>
    <p:extLst>
      <p:ext uri="{BB962C8B-B14F-4D97-AF65-F5344CB8AC3E}">
        <p14:creationId xmlns:p14="http://schemas.microsoft.com/office/powerpoint/2010/main" val="2126683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Snus indeholder bl.a</a:t>
            </a:r>
            <a:r>
              <a:rPr lang="da-DK" b="1" dirty="0" smtClean="0"/>
              <a:t>.</a:t>
            </a:r>
            <a:r>
              <a:rPr lang="da-DK" dirty="0"/>
              <a:t/>
            </a:r>
            <a:br>
              <a:rPr lang="da-DK" dirty="0"/>
            </a:br>
            <a:endParaRPr lang="da-DK" dirty="0"/>
          </a:p>
        </p:txBody>
      </p:sp>
      <p:sp>
        <p:nvSpPr>
          <p:cNvPr id="3" name="Pladsholder til indhold 2"/>
          <p:cNvSpPr>
            <a:spLocks noGrp="1"/>
          </p:cNvSpPr>
          <p:nvPr>
            <p:ph sz="quarter" idx="13"/>
          </p:nvPr>
        </p:nvSpPr>
        <p:spPr>
          <a:xfrm>
            <a:off x="913774" y="1502230"/>
            <a:ext cx="10363826" cy="4288970"/>
          </a:xfrm>
        </p:spPr>
        <p:txBody>
          <a:bodyPr>
            <a:noAutofit/>
          </a:bodyPr>
          <a:lstStyle/>
          <a:p>
            <a:pPr lvl="0"/>
            <a:r>
              <a:rPr lang="da-DK" sz="1600" b="1" dirty="0" smtClean="0"/>
              <a:t>Fugtigt </a:t>
            </a:r>
            <a:r>
              <a:rPr lang="da-DK" sz="1600" b="1" dirty="0"/>
              <a:t>tobak, vand og smagsstoffer</a:t>
            </a:r>
          </a:p>
          <a:p>
            <a:pPr lvl="0"/>
            <a:r>
              <a:rPr lang="da-DK" sz="1600" b="1" dirty="0"/>
              <a:t>Nikotin, </a:t>
            </a:r>
            <a:r>
              <a:rPr lang="da-DK" sz="1600" b="1" dirty="0" smtClean="0"/>
              <a:t>som er nervegift bruges </a:t>
            </a:r>
            <a:r>
              <a:rPr lang="da-DK" sz="1600" b="1" dirty="0"/>
              <a:t>til skadedyrsbekæmpelse</a:t>
            </a:r>
          </a:p>
          <a:p>
            <a:pPr lvl="0"/>
            <a:r>
              <a:rPr lang="da-DK" sz="1600" b="1" dirty="0"/>
              <a:t>Formaldehyd, - konservering af døde dyr</a:t>
            </a:r>
          </a:p>
          <a:p>
            <a:pPr lvl="0"/>
            <a:r>
              <a:rPr lang="da-DK" sz="1600" b="1" dirty="0" smtClean="0"/>
              <a:t>Bly,  tjære og  Nikkel</a:t>
            </a:r>
            <a:endParaRPr lang="da-DK" sz="1600" b="1" dirty="0"/>
          </a:p>
          <a:p>
            <a:r>
              <a:rPr lang="da-DK" sz="1600" b="1" dirty="0" smtClean="0"/>
              <a:t>Nitrosaminer </a:t>
            </a:r>
            <a:r>
              <a:rPr lang="da-DK" sz="1600" b="1" dirty="0"/>
              <a:t>– kemisk forbindelse der </a:t>
            </a:r>
            <a:r>
              <a:rPr lang="da-DK" sz="1600" b="1" dirty="0" smtClean="0"/>
              <a:t> </a:t>
            </a:r>
            <a:r>
              <a:rPr lang="da-DK" sz="1600" b="1" dirty="0"/>
              <a:t>findes i balloner og kondomer</a:t>
            </a:r>
          </a:p>
          <a:p>
            <a:pPr lvl="0"/>
            <a:r>
              <a:rPr lang="da-DK" sz="1600" b="1" dirty="0" smtClean="0"/>
              <a:t>Kadmium = gift i </a:t>
            </a:r>
            <a:r>
              <a:rPr lang="da-DK" sz="1600" b="1" dirty="0"/>
              <a:t>batterier, - ophobes i lever og nyre og giver knogleskørhed</a:t>
            </a:r>
          </a:p>
          <a:p>
            <a:pPr lvl="0"/>
            <a:r>
              <a:rPr lang="da-DK" sz="1600" b="1" dirty="0"/>
              <a:t>Arsen, som er et grundstof af arsenik = rottegift</a:t>
            </a:r>
          </a:p>
          <a:p>
            <a:pPr lvl="0"/>
            <a:r>
              <a:rPr lang="da-DK" sz="1600" b="1" dirty="0"/>
              <a:t>28 kræftfremkaldende stoffer</a:t>
            </a:r>
          </a:p>
          <a:p>
            <a:r>
              <a:rPr lang="da-DK" sz="1600" b="1" dirty="0" smtClean="0"/>
              <a:t>1700-tallet </a:t>
            </a:r>
            <a:r>
              <a:rPr lang="da-DK" sz="1600" b="1" dirty="0"/>
              <a:t>brugte man snus som smertestillende middel og ” snusede” det op gennem næsen.</a:t>
            </a:r>
          </a:p>
          <a:p>
            <a:r>
              <a:rPr lang="da-DK" sz="1600" b="1" dirty="0"/>
              <a:t>1973 – snus i poser.</a:t>
            </a:r>
          </a:p>
          <a:p>
            <a:endParaRPr lang="da-DK" sz="1600" dirty="0"/>
          </a:p>
        </p:txBody>
      </p:sp>
    </p:spTree>
    <p:extLst>
      <p:ext uri="{BB962C8B-B14F-4D97-AF65-F5344CB8AC3E}">
        <p14:creationId xmlns:p14="http://schemas.microsoft.com/office/powerpoint/2010/main" val="135711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4" name="Pladsholder til indhold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81554" y="369277"/>
            <a:ext cx="8159261" cy="6488723"/>
          </a:xfrm>
        </p:spPr>
      </p:pic>
    </p:spTree>
    <p:extLst>
      <p:ext uri="{BB962C8B-B14F-4D97-AF65-F5344CB8AC3E}">
        <p14:creationId xmlns:p14="http://schemas.microsoft.com/office/powerpoint/2010/main" val="2567532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4000" b="1" dirty="0"/>
              <a:t>Der er 100 millioner på verdensplan der ryger vandpibe/e-vandpibe.</a:t>
            </a:r>
            <a:r>
              <a:rPr lang="da-DK" dirty="0"/>
              <a:t/>
            </a:r>
            <a:br>
              <a:rPr lang="da-DK" dirty="0"/>
            </a:br>
            <a:r>
              <a:rPr lang="da-DK" b="1" dirty="0"/>
              <a:t> </a:t>
            </a:r>
            <a:r>
              <a:rPr lang="da-DK" dirty="0"/>
              <a:t/>
            </a:r>
            <a:br>
              <a:rPr lang="da-DK" dirty="0"/>
            </a:br>
            <a:endParaRPr lang="da-DK" dirty="0"/>
          </a:p>
        </p:txBody>
      </p:sp>
      <p:pic>
        <p:nvPicPr>
          <p:cNvPr id="4" name="Pladsholder til indhold 3" descr="Billedresultat for billede af vandpibe">
            <a:hlinkClick r:id="rId2"/>
          </p:cNvPr>
          <p:cNvPicPr>
            <a:picLocks noGrp="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2231571" y="1665515"/>
            <a:ext cx="7119257" cy="5116285"/>
          </a:xfrm>
          <a:prstGeom prst="rect">
            <a:avLst/>
          </a:prstGeom>
          <a:noFill/>
          <a:ln>
            <a:noFill/>
          </a:ln>
        </p:spPr>
      </p:pic>
    </p:spTree>
    <p:extLst>
      <p:ext uri="{BB962C8B-B14F-4D97-AF65-F5344CB8AC3E}">
        <p14:creationId xmlns:p14="http://schemas.microsoft.com/office/powerpoint/2010/main" val="2219686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a:t>Hyppigst unge i 15-19 års alderen/set ned til 13 år. Salget steget voldsomt siden 2002. Forældre sidestiller det IKKE med at ryge tobak. </a:t>
            </a:r>
            <a:r>
              <a:rPr lang="da-DK" dirty="0"/>
              <a:t/>
            </a:r>
            <a:br>
              <a:rPr lang="da-DK" dirty="0"/>
            </a:br>
            <a:endParaRPr lang="da-DK" dirty="0"/>
          </a:p>
        </p:txBody>
      </p:sp>
      <p:sp>
        <p:nvSpPr>
          <p:cNvPr id="3" name="Pladsholder til indhold 2"/>
          <p:cNvSpPr>
            <a:spLocks noGrp="1"/>
          </p:cNvSpPr>
          <p:nvPr>
            <p:ph sz="quarter" idx="13"/>
          </p:nvPr>
        </p:nvSpPr>
        <p:spPr/>
        <p:txBody>
          <a:bodyPr>
            <a:normAutofit fontScale="25000" lnSpcReduction="20000"/>
          </a:bodyPr>
          <a:lstStyle/>
          <a:p>
            <a:r>
              <a:rPr lang="da-DK" sz="5600" b="1" dirty="0"/>
              <a:t> </a:t>
            </a:r>
            <a:r>
              <a:rPr lang="da-DK" sz="5600" b="1" dirty="0" smtClean="0"/>
              <a:t>Hver </a:t>
            </a:r>
            <a:r>
              <a:rPr lang="da-DK" sz="5600" b="1" dirty="0"/>
              <a:t>2. elev i 9.kl. har prøvet det. HYGGE. Man deler en! Man deler også mundstykke!</a:t>
            </a:r>
            <a:endParaRPr lang="da-DK" sz="5600" dirty="0"/>
          </a:p>
          <a:p>
            <a:r>
              <a:rPr lang="da-DK" sz="5600" b="1" dirty="0"/>
              <a:t> </a:t>
            </a:r>
            <a:r>
              <a:rPr lang="da-DK" sz="5600" b="1" dirty="0" smtClean="0"/>
              <a:t>26 </a:t>
            </a:r>
            <a:r>
              <a:rPr lang="da-DK" sz="5600" b="1" dirty="0"/>
              <a:t>% af de 16-20 årige ryger dagligt. Oftest et supplement til alm rygning.</a:t>
            </a:r>
            <a:endParaRPr lang="da-DK" sz="5600" dirty="0"/>
          </a:p>
          <a:p>
            <a:r>
              <a:rPr lang="da-DK" sz="5600" b="1" dirty="0">
                <a:solidFill>
                  <a:srgbClr val="FF0000"/>
                </a:solidFill>
              </a:rPr>
              <a:t> </a:t>
            </a:r>
            <a:r>
              <a:rPr lang="da-DK" sz="5600" b="1" u="sng" dirty="0" smtClean="0">
                <a:solidFill>
                  <a:srgbClr val="FF0000"/>
                </a:solidFill>
              </a:rPr>
              <a:t>Der </a:t>
            </a:r>
            <a:r>
              <a:rPr lang="da-DK" sz="5600" b="1" u="sng" dirty="0">
                <a:solidFill>
                  <a:srgbClr val="FF0000"/>
                </a:solidFill>
              </a:rPr>
              <a:t>er målt højere værdier af skadelige stoffer i kroppen hos vandpibe rygere end hos cigaretrygere. </a:t>
            </a:r>
            <a:endParaRPr lang="da-DK" sz="5600" dirty="0">
              <a:solidFill>
                <a:srgbClr val="FF0000"/>
              </a:solidFill>
            </a:endParaRPr>
          </a:p>
          <a:p>
            <a:r>
              <a:rPr lang="da-DK" sz="5600" b="1" dirty="0"/>
              <a:t> </a:t>
            </a:r>
            <a:r>
              <a:rPr lang="da-DK" sz="5600" b="1" dirty="0" smtClean="0"/>
              <a:t>Processen</a:t>
            </a:r>
            <a:r>
              <a:rPr lang="da-DK" sz="5600" b="1" dirty="0"/>
              <a:t>:</a:t>
            </a:r>
            <a:endParaRPr lang="da-DK" sz="5600" dirty="0"/>
          </a:p>
          <a:p>
            <a:r>
              <a:rPr lang="da-DK" sz="5600" b="1" dirty="0"/>
              <a:t>Selve tobakken opvarmes via kul der ligges i piben. Selvantændende kul. Der sker her en langsom brænding - der udvikles KULILTE. </a:t>
            </a:r>
            <a:endParaRPr lang="da-DK" sz="5600" dirty="0"/>
          </a:p>
          <a:p>
            <a:r>
              <a:rPr lang="da-DK" sz="5600" b="1" dirty="0"/>
              <a:t>Røgen er længere tid i mundhulen og svælget i forhold til cigaretter og derfor optages nikotin allerede der.</a:t>
            </a:r>
            <a:endParaRPr lang="da-DK" sz="5600" dirty="0"/>
          </a:p>
          <a:p>
            <a:r>
              <a:rPr lang="da-DK" sz="5600" b="1" dirty="0"/>
              <a:t>Mange tror den er mindre farlig da røgen går gennem en vandbeholder, </a:t>
            </a:r>
            <a:r>
              <a:rPr lang="da-DK" sz="5600" b="1" u="sng" dirty="0"/>
              <a:t>men vandet filtrerer ikke nikotin fra.</a:t>
            </a:r>
            <a:endParaRPr lang="da-DK" sz="5600" u="sng" dirty="0"/>
          </a:p>
          <a:p>
            <a:r>
              <a:rPr lang="da-DK" sz="5600" b="1" dirty="0"/>
              <a:t> </a:t>
            </a:r>
            <a:r>
              <a:rPr lang="da-DK" sz="5600" b="1" dirty="0" smtClean="0"/>
              <a:t>KULILTE</a:t>
            </a:r>
            <a:r>
              <a:rPr lang="da-DK" sz="5600" b="1" dirty="0"/>
              <a:t>= udstødning fra biler. </a:t>
            </a:r>
            <a:endParaRPr lang="da-DK" sz="5600" dirty="0"/>
          </a:p>
          <a:p>
            <a:r>
              <a:rPr lang="da-DK" sz="5600" b="1" dirty="0"/>
              <a:t>Enkelte personer har mistet bevidstheden efter inhalation. OBS: Hovedpine.</a:t>
            </a:r>
            <a:endParaRPr lang="da-DK" sz="5600" dirty="0"/>
          </a:p>
          <a:p>
            <a:pPr marL="0" indent="0">
              <a:buNone/>
            </a:pPr>
            <a:r>
              <a:rPr lang="da-DK" sz="5600" b="1" dirty="0"/>
              <a:t> </a:t>
            </a:r>
            <a:endParaRPr lang="da-DK" sz="5600" dirty="0"/>
          </a:p>
          <a:p>
            <a:endParaRPr lang="da-DK" dirty="0"/>
          </a:p>
        </p:txBody>
      </p:sp>
    </p:spTree>
    <p:extLst>
      <p:ext uri="{BB962C8B-B14F-4D97-AF65-F5344CB8AC3E}">
        <p14:creationId xmlns:p14="http://schemas.microsoft.com/office/powerpoint/2010/main" val="969090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51012" y="1300785"/>
            <a:ext cx="8689976" cy="1709115"/>
          </a:xfrm>
        </p:spPr>
        <p:txBody>
          <a:bodyPr>
            <a:normAutofit fontScale="90000"/>
          </a:bodyPr>
          <a:lstStyle/>
          <a:p>
            <a:r>
              <a:rPr lang="da-DK" dirty="0" smtClean="0"/>
              <a:t/>
            </a:r>
            <a:br>
              <a:rPr lang="da-DK" dirty="0" smtClean="0"/>
            </a:br>
            <a:r>
              <a:rPr lang="da-DK" dirty="0"/>
              <a:t/>
            </a:r>
            <a:br>
              <a:rPr lang="da-DK" dirty="0"/>
            </a:br>
            <a:endParaRPr lang="da-DK" dirty="0"/>
          </a:p>
        </p:txBody>
      </p:sp>
      <p:sp>
        <p:nvSpPr>
          <p:cNvPr id="3" name="Undertitel 2"/>
          <p:cNvSpPr>
            <a:spLocks noGrp="1"/>
          </p:cNvSpPr>
          <p:nvPr>
            <p:ph type="subTitle" idx="1"/>
          </p:nvPr>
        </p:nvSpPr>
        <p:spPr>
          <a:xfrm>
            <a:off x="1751012" y="304800"/>
            <a:ext cx="8689976" cy="4952999"/>
          </a:xfrm>
        </p:spPr>
        <p:txBody>
          <a:bodyPr>
            <a:normAutofit fontScale="55000" lnSpcReduction="20000"/>
          </a:bodyPr>
          <a:lstStyle/>
          <a:p>
            <a:r>
              <a:rPr lang="de-DE" sz="3500" b="1" dirty="0" err="1" smtClean="0">
                <a:solidFill>
                  <a:schemeClr val="tx1"/>
                </a:solidFill>
              </a:rPr>
              <a:t>Løvens</a:t>
            </a:r>
            <a:r>
              <a:rPr lang="de-DE" sz="3500" b="1" dirty="0" smtClean="0">
                <a:solidFill>
                  <a:schemeClr val="tx1"/>
                </a:solidFill>
              </a:rPr>
              <a:t> </a:t>
            </a:r>
            <a:r>
              <a:rPr lang="de-DE" sz="3500" b="1" dirty="0" err="1" smtClean="0">
                <a:solidFill>
                  <a:schemeClr val="tx1"/>
                </a:solidFill>
              </a:rPr>
              <a:t>Bule</a:t>
            </a:r>
            <a:endParaRPr lang="da-DK" sz="3500" b="1" dirty="0" smtClean="0">
              <a:solidFill>
                <a:schemeClr val="tx1"/>
              </a:solidFill>
            </a:endParaRPr>
          </a:p>
          <a:p>
            <a:r>
              <a:rPr lang="de-DE" b="1" dirty="0" smtClean="0"/>
              <a:t> </a:t>
            </a:r>
            <a:endParaRPr lang="da-DK" dirty="0" smtClean="0"/>
          </a:p>
          <a:p>
            <a:r>
              <a:rPr lang="de-DE" sz="1100" b="1" u="sng" dirty="0" smtClean="0">
                <a:hlinkClick r:id="rId2"/>
              </a:rPr>
              <a:t>https</a:t>
            </a:r>
            <a:r>
              <a:rPr lang="de-DE" sz="1100" b="1" u="sng" dirty="0">
                <a:hlinkClick r:id="rId2"/>
              </a:rPr>
              <a:t>://www.youtube.com/watch?v=AiKfiZmPOoA</a:t>
            </a:r>
            <a:endParaRPr lang="da-DK" sz="1100" dirty="0"/>
          </a:p>
          <a:p>
            <a:r>
              <a:rPr lang="de-DE" b="1" dirty="0"/>
              <a:t> </a:t>
            </a:r>
            <a:endParaRPr lang="da-DK" dirty="0"/>
          </a:p>
          <a:p>
            <a:r>
              <a:rPr lang="da-DK" b="1" dirty="0">
                <a:solidFill>
                  <a:schemeClr val="tx1"/>
                </a:solidFill>
              </a:rPr>
              <a:t>2000 kemiske stoffer i tobaksrøg. 40 af dem er kræftfremkaldende</a:t>
            </a:r>
            <a:r>
              <a:rPr lang="da-DK" b="1" dirty="0" smtClean="0">
                <a:solidFill>
                  <a:schemeClr val="tx1"/>
                </a:solidFill>
              </a:rPr>
              <a:t>.</a:t>
            </a:r>
          </a:p>
          <a:p>
            <a:r>
              <a:rPr lang="da-DK" b="1" dirty="0" smtClean="0">
                <a:solidFill>
                  <a:schemeClr val="tx1"/>
                </a:solidFill>
              </a:rPr>
              <a:t> </a:t>
            </a:r>
            <a:endParaRPr lang="da-DK" dirty="0">
              <a:solidFill>
                <a:schemeClr val="tx1"/>
              </a:solidFill>
            </a:endParaRPr>
          </a:p>
          <a:p>
            <a:r>
              <a:rPr lang="da-DK" b="1" dirty="0">
                <a:solidFill>
                  <a:schemeClr val="tx1"/>
                </a:solidFill>
              </a:rPr>
              <a:t> </a:t>
            </a:r>
            <a:r>
              <a:rPr lang="da-DK" dirty="0" smtClean="0">
                <a:solidFill>
                  <a:srgbClr val="FF0000"/>
                </a:solidFill>
              </a:rPr>
              <a:t> </a:t>
            </a:r>
            <a:r>
              <a:rPr lang="da-DK" dirty="0">
                <a:solidFill>
                  <a:srgbClr val="FF0000"/>
                </a:solidFill>
              </a:rPr>
              <a:t>argumentet for ikke at stramme rygeloven yderligere er hensynet til individets frihed. Når mennesker ryger og risikerer sygdom og i værste fald døden af det, har de netop indskrænket deres egen frihed</a:t>
            </a:r>
            <a:r>
              <a:rPr lang="da-DK" dirty="0" smtClean="0">
                <a:solidFill>
                  <a:srgbClr val="FF0000"/>
                </a:solidFill>
              </a:rPr>
              <a:t>.</a:t>
            </a:r>
          </a:p>
          <a:p>
            <a:r>
              <a:rPr lang="da-DK" dirty="0">
                <a:solidFill>
                  <a:srgbClr val="00B050"/>
                </a:solidFill>
              </a:rPr>
              <a:t>Når rygerne kræver deres ret til at ryge, men senere ligger med en dødsdom, så fortryder de. For det, de kæmper for, er jo ikke retten til at dø, men retten til at ryge. Men de to ting hænger unægtelig og uheldigvis sammen</a:t>
            </a:r>
            <a:r>
              <a:rPr lang="da-DK" dirty="0" smtClean="0">
                <a:solidFill>
                  <a:srgbClr val="00B050"/>
                </a:solidFill>
              </a:rPr>
              <a:t>.</a:t>
            </a:r>
          </a:p>
          <a:p>
            <a:r>
              <a:rPr lang="da-DK" dirty="0" smtClean="0">
                <a:solidFill>
                  <a:srgbClr val="00B050"/>
                </a:solidFill>
              </a:rPr>
              <a:t>Når først hjernen har  lært nikotin at kende og fået dopamin udløsning den vej – er det sværere at gå tilbage og få dopamin udløsning af naturlig vej. (imens man er ryger)</a:t>
            </a:r>
            <a:endParaRPr lang="da-DK" dirty="0">
              <a:solidFill>
                <a:srgbClr val="00B050"/>
              </a:solidFill>
            </a:endParaRPr>
          </a:p>
          <a:p>
            <a:r>
              <a:rPr lang="da-DK" b="1" dirty="0">
                <a:solidFill>
                  <a:schemeClr val="tx1"/>
                </a:solidFill>
              </a:rPr>
              <a:t> </a:t>
            </a:r>
            <a:endParaRPr lang="da-DK" dirty="0">
              <a:solidFill>
                <a:schemeClr val="tx1"/>
              </a:solidFill>
            </a:endParaRPr>
          </a:p>
          <a:p>
            <a:pPr lvl="0"/>
            <a:r>
              <a:rPr lang="da-DK" b="1" dirty="0">
                <a:solidFill>
                  <a:schemeClr val="tx1"/>
                </a:solidFill>
              </a:rPr>
              <a:t>Hvor mange jævnaldrende ryger fast procentuelt af 15 årige i Dk?</a:t>
            </a:r>
            <a:endParaRPr lang="da-DK" dirty="0">
              <a:solidFill>
                <a:schemeClr val="tx1"/>
              </a:solidFill>
            </a:endParaRPr>
          </a:p>
          <a:p>
            <a:pPr lvl="0"/>
            <a:r>
              <a:rPr lang="da-DK" b="1" dirty="0">
                <a:solidFill>
                  <a:schemeClr val="tx1"/>
                </a:solidFill>
              </a:rPr>
              <a:t>Hvor møder I røg i jeres hverdag?</a:t>
            </a:r>
            <a:endParaRPr lang="da-DK" dirty="0">
              <a:solidFill>
                <a:schemeClr val="tx1"/>
              </a:solidFill>
            </a:endParaRPr>
          </a:p>
          <a:p>
            <a:endParaRPr lang="da-DK" dirty="0"/>
          </a:p>
        </p:txBody>
      </p:sp>
    </p:spTree>
    <p:extLst>
      <p:ext uri="{BB962C8B-B14F-4D97-AF65-F5344CB8AC3E}">
        <p14:creationId xmlns:p14="http://schemas.microsoft.com/office/powerpoint/2010/main" val="235033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Miljø og FN’s verdensmål</a:t>
            </a:r>
            <a:br>
              <a:rPr lang="da-DK" dirty="0" smtClean="0"/>
            </a:br>
            <a:r>
              <a:rPr lang="da-DK" sz="2000" dirty="0" smtClean="0"/>
              <a:t>Farvel til tobak er helt afgørende for at nå disse mål!</a:t>
            </a:r>
            <a:endParaRPr lang="da-DK" dirty="0"/>
          </a:p>
        </p:txBody>
      </p:sp>
      <p:sp>
        <p:nvSpPr>
          <p:cNvPr id="3" name="Pladsholder til indhold 2"/>
          <p:cNvSpPr>
            <a:spLocks noGrp="1"/>
          </p:cNvSpPr>
          <p:nvPr>
            <p:ph sz="quarter" idx="13"/>
          </p:nvPr>
        </p:nvSpPr>
        <p:spPr>
          <a:xfrm>
            <a:off x="913774" y="2367092"/>
            <a:ext cx="10363826" cy="3898626"/>
          </a:xfrm>
        </p:spPr>
        <p:txBody>
          <a:bodyPr>
            <a:normAutofit fontScale="92500" lnSpcReduction="20000"/>
          </a:bodyPr>
          <a:lstStyle/>
          <a:p>
            <a:r>
              <a:rPr lang="da-DK" dirty="0" smtClean="0"/>
              <a:t>Tobak modarbejder verdensmålene om at afskaffe fattigdom, stoppe sult, sikre uddannelse og bæredygtig fremtid.</a:t>
            </a:r>
          </a:p>
          <a:p>
            <a:r>
              <a:rPr lang="da-DK" b="1" dirty="0" smtClean="0"/>
              <a:t>1. Afskaf fattigdom</a:t>
            </a:r>
            <a:r>
              <a:rPr lang="da-DK" dirty="0" smtClean="0"/>
              <a:t>: rygere fravælger medicin og sund mad.</a:t>
            </a:r>
            <a:endParaRPr lang="da-DK" dirty="0"/>
          </a:p>
          <a:p>
            <a:r>
              <a:rPr lang="da-DK" b="1" dirty="0" smtClean="0"/>
              <a:t>2. Stop sult</a:t>
            </a:r>
            <a:r>
              <a:rPr lang="da-DK" dirty="0" smtClean="0"/>
              <a:t>: tobaksdyrkning udpiner jorden og er medvirkende til hungersnød. Minus dyrkning af tobak, i stedet dyrkning af fødevarer= 20 </a:t>
            </a:r>
            <a:r>
              <a:rPr lang="da-DK" dirty="0" err="1" smtClean="0"/>
              <a:t>mio</a:t>
            </a:r>
            <a:r>
              <a:rPr lang="da-DK" dirty="0" smtClean="0"/>
              <a:t> flere får mad.</a:t>
            </a:r>
          </a:p>
          <a:p>
            <a:r>
              <a:rPr lang="da-DK" b="1" dirty="0" smtClean="0"/>
              <a:t>3. sundhed og trivsel</a:t>
            </a:r>
            <a:r>
              <a:rPr lang="da-DK" dirty="0" smtClean="0"/>
              <a:t>: 7 </a:t>
            </a:r>
            <a:r>
              <a:rPr lang="da-DK" dirty="0" err="1" smtClean="0"/>
              <a:t>mio</a:t>
            </a:r>
            <a:r>
              <a:rPr lang="da-DK" dirty="0" smtClean="0"/>
              <a:t> mennesker dør hvert </a:t>
            </a:r>
            <a:r>
              <a:rPr lang="da-DK" dirty="0" err="1" smtClean="0"/>
              <a:t>pga</a:t>
            </a:r>
            <a:r>
              <a:rPr lang="da-DK" dirty="0" smtClean="0"/>
              <a:t> rygning.</a:t>
            </a:r>
          </a:p>
          <a:p>
            <a:r>
              <a:rPr lang="da-DK" b="1" dirty="0" smtClean="0"/>
              <a:t>4. kvalitetsuddannelse</a:t>
            </a:r>
            <a:r>
              <a:rPr lang="da-DK" dirty="0" smtClean="0"/>
              <a:t>: tobaksdyrkernes børn kommer ikke i skole.</a:t>
            </a:r>
          </a:p>
          <a:p>
            <a:r>
              <a:rPr lang="da-DK" b="1" dirty="0"/>
              <a:t>6</a:t>
            </a:r>
            <a:r>
              <a:rPr lang="da-DK" b="1" dirty="0" smtClean="0"/>
              <a:t>. rent vand og sanitet</a:t>
            </a:r>
            <a:r>
              <a:rPr lang="da-DK" dirty="0" smtClean="0"/>
              <a:t>: dyrkningen (sprøjtemidler) forurener drikkevandet.</a:t>
            </a:r>
          </a:p>
          <a:p>
            <a:r>
              <a:rPr lang="da-DK" b="1" dirty="0"/>
              <a:t>7</a:t>
            </a:r>
            <a:r>
              <a:rPr lang="da-DK" b="1" dirty="0" smtClean="0"/>
              <a:t>. Bæredygtig fremtid</a:t>
            </a:r>
            <a:r>
              <a:rPr lang="da-DK" dirty="0" smtClean="0"/>
              <a:t>: årligt co2 udslip fra cigaretfremstilling=3 </a:t>
            </a:r>
            <a:r>
              <a:rPr lang="da-DK" dirty="0" err="1" smtClean="0"/>
              <a:t>mio</a:t>
            </a:r>
            <a:r>
              <a:rPr lang="da-DK" dirty="0" smtClean="0"/>
              <a:t> transatlantiske flyrejser.</a:t>
            </a:r>
          </a:p>
          <a:p>
            <a:endParaRPr lang="da-DK" dirty="0" smtClean="0"/>
          </a:p>
          <a:p>
            <a:endParaRPr lang="da-DK" dirty="0" smtClean="0"/>
          </a:p>
        </p:txBody>
      </p:sp>
    </p:spTree>
    <p:extLst>
      <p:ext uri="{BB962C8B-B14F-4D97-AF65-F5344CB8AC3E}">
        <p14:creationId xmlns:p14="http://schemas.microsoft.com/office/powerpoint/2010/main" val="3548518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5" y="618518"/>
            <a:ext cx="10364451" cy="56892"/>
          </a:xfrm>
        </p:spPr>
        <p:txBody>
          <a:bodyPr>
            <a:normAutofit fontScale="90000"/>
          </a:bodyPr>
          <a:lstStyle/>
          <a:p>
            <a:endParaRPr lang="da-DK" dirty="0"/>
          </a:p>
        </p:txBody>
      </p:sp>
      <p:sp>
        <p:nvSpPr>
          <p:cNvPr id="3" name="Pladsholder til indhold 2"/>
          <p:cNvSpPr>
            <a:spLocks noGrp="1"/>
          </p:cNvSpPr>
          <p:nvPr>
            <p:ph sz="quarter" idx="13"/>
          </p:nvPr>
        </p:nvSpPr>
        <p:spPr>
          <a:xfrm>
            <a:off x="913775" y="704547"/>
            <a:ext cx="10363826" cy="5498826"/>
          </a:xfrm>
        </p:spPr>
        <p:txBody>
          <a:bodyPr>
            <a:normAutofit fontScale="85000" lnSpcReduction="20000"/>
          </a:bodyPr>
          <a:lstStyle/>
          <a:p>
            <a:r>
              <a:rPr lang="da-DK" b="1" dirty="0"/>
              <a:t>8</a:t>
            </a:r>
            <a:r>
              <a:rPr lang="da-DK" b="1" dirty="0" smtClean="0"/>
              <a:t>. Anstændige job</a:t>
            </a:r>
            <a:r>
              <a:rPr lang="da-DK" dirty="0" smtClean="0"/>
              <a:t>: lønninger lave/ dyrt at dyrke tobak.</a:t>
            </a:r>
          </a:p>
          <a:p>
            <a:r>
              <a:rPr lang="da-DK" b="1" dirty="0" smtClean="0"/>
              <a:t>9.  mindre ulighed</a:t>
            </a:r>
            <a:r>
              <a:rPr lang="da-DK" dirty="0" smtClean="0"/>
              <a:t>: i dk er rygning hovedårsag til social ulighed i sundhed</a:t>
            </a:r>
          </a:p>
          <a:p>
            <a:r>
              <a:rPr lang="da-DK" b="1" dirty="0" smtClean="0"/>
              <a:t>11. Bæredygtige byer</a:t>
            </a:r>
            <a:r>
              <a:rPr lang="da-DK" dirty="0" smtClean="0"/>
              <a:t>: luftforurening i byerne øges </a:t>
            </a:r>
            <a:r>
              <a:rPr lang="da-DK" dirty="0" err="1" smtClean="0"/>
              <a:t>pga</a:t>
            </a:r>
            <a:r>
              <a:rPr lang="da-DK" dirty="0" smtClean="0"/>
              <a:t> tobaksrøg. Forurening med skodder er et stort affaldsproblem og meget dyrt at fjerne.</a:t>
            </a:r>
          </a:p>
          <a:p>
            <a:r>
              <a:rPr lang="da-DK" b="1" dirty="0" smtClean="0"/>
              <a:t>12. ansvarligt forbrug og produktion</a:t>
            </a:r>
            <a:r>
              <a:rPr lang="da-DK" dirty="0" smtClean="0"/>
              <a:t>: 1,3 </a:t>
            </a:r>
            <a:r>
              <a:rPr lang="da-DK" dirty="0" err="1" smtClean="0"/>
              <a:t>mio</a:t>
            </a:r>
            <a:r>
              <a:rPr lang="da-DK" dirty="0" smtClean="0"/>
              <a:t> børn under 14 år arbejder med tobaksdyrkning.  Virksomheder producerer over 200 kg kemisk affald. </a:t>
            </a:r>
            <a:r>
              <a:rPr lang="da-DK" dirty="0" smtClean="0">
                <a:solidFill>
                  <a:srgbClr val="FF0000"/>
                </a:solidFill>
              </a:rPr>
              <a:t>cigaretfiltre er det mest almindelige plastikaffald i verden</a:t>
            </a:r>
            <a:endParaRPr lang="da-DK" dirty="0"/>
          </a:p>
          <a:p>
            <a:r>
              <a:rPr lang="da-DK" b="1" dirty="0" smtClean="0"/>
              <a:t>13. klimaindsats</a:t>
            </a:r>
            <a:r>
              <a:rPr lang="da-DK" dirty="0" smtClean="0"/>
              <a:t>: hvert år er tobaksrøg årsag til tusinder af ton af kræftfremkaldende stoffer – herunder drivhusgasser og toksiske stoffer.</a:t>
            </a:r>
          </a:p>
          <a:p>
            <a:r>
              <a:rPr lang="da-DK" b="1" dirty="0" smtClean="0"/>
              <a:t>14. livet i vandet</a:t>
            </a:r>
            <a:r>
              <a:rPr lang="da-DK" dirty="0" smtClean="0"/>
              <a:t>: 8 </a:t>
            </a:r>
            <a:r>
              <a:rPr lang="da-DK" dirty="0" err="1" smtClean="0"/>
              <a:t>mio</a:t>
            </a:r>
            <a:r>
              <a:rPr lang="da-DK" dirty="0" smtClean="0"/>
              <a:t> ton plast ender hvert år i havet. 700 </a:t>
            </a:r>
            <a:r>
              <a:rPr lang="da-DK" dirty="0" err="1" smtClean="0"/>
              <a:t>mio</a:t>
            </a:r>
            <a:r>
              <a:rPr lang="da-DK" dirty="0" smtClean="0"/>
              <a:t> kg kommer fra cigaret filtre.  Produktionen af 1 cigaret kræver 3,7 l vand= 27 kubikmeter vand om året/pr 1 pakke. Til sammenligning kræver det 4,3 kubikmeter vand årligt at opdrætte kød til 1 person pr år.</a:t>
            </a:r>
          </a:p>
          <a:p>
            <a:r>
              <a:rPr lang="da-DK" b="1" dirty="0" smtClean="0"/>
              <a:t>15. Livet på land</a:t>
            </a:r>
            <a:r>
              <a:rPr lang="da-DK" dirty="0" smtClean="0"/>
              <a:t>: skodder er giftigt affald og slår mange insekter og smådyr ihjel.</a:t>
            </a:r>
          </a:p>
          <a:p>
            <a:pPr marL="0" indent="0">
              <a:buNone/>
            </a:pPr>
            <a:r>
              <a:rPr lang="da-DK" dirty="0" smtClean="0"/>
              <a:t>Megen træfældning til brug af tørring af tobaksblade er årsagen til afskovning i bl.a. </a:t>
            </a:r>
            <a:r>
              <a:rPr lang="da-DK" dirty="0" err="1" smtClean="0"/>
              <a:t>kina</a:t>
            </a:r>
            <a:r>
              <a:rPr lang="da-DK" dirty="0" smtClean="0"/>
              <a:t> ( 18 %) og </a:t>
            </a:r>
            <a:r>
              <a:rPr lang="da-DK" dirty="0" err="1" smtClean="0"/>
              <a:t>malawi</a:t>
            </a:r>
            <a:r>
              <a:rPr lang="da-DK" dirty="0" smtClean="0"/>
              <a:t> (70%). Det er et stort problem da træer fjerner co2 fra luften.</a:t>
            </a:r>
          </a:p>
          <a:p>
            <a:pPr marL="0" indent="0">
              <a:buNone/>
            </a:pPr>
            <a:r>
              <a:rPr lang="da-DK" dirty="0" smtClean="0"/>
              <a:t> </a:t>
            </a:r>
          </a:p>
        </p:txBody>
      </p:sp>
    </p:spTree>
    <p:extLst>
      <p:ext uri="{BB962C8B-B14F-4D97-AF65-F5344CB8AC3E}">
        <p14:creationId xmlns:p14="http://schemas.microsoft.com/office/powerpoint/2010/main" val="1695523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2/3 af børn der arbejder i tobaksplantager dør før de er fyldt 18 år</a:t>
            </a:r>
            <a:endParaRPr lang="da-DK" dirty="0"/>
          </a:p>
        </p:txBody>
      </p:sp>
      <p:sp>
        <p:nvSpPr>
          <p:cNvPr id="3" name="Pladsholder til indhold 2"/>
          <p:cNvSpPr>
            <a:spLocks noGrp="1"/>
          </p:cNvSpPr>
          <p:nvPr>
            <p:ph sz="quarter" idx="13"/>
          </p:nvPr>
        </p:nvSpPr>
        <p:spPr/>
        <p:txBody>
          <a:bodyPr>
            <a:normAutofit fontScale="32500" lnSpcReduction="20000"/>
          </a:bodyPr>
          <a:lstStyle/>
          <a:p>
            <a:r>
              <a:rPr lang="da-DK" sz="4000" u="sng" dirty="0" smtClean="0">
                <a:hlinkClick r:id="rId2"/>
              </a:rPr>
              <a:t>https</a:t>
            </a:r>
            <a:r>
              <a:rPr lang="da-DK" sz="4000" u="sng" dirty="0">
                <a:hlinkClick r:id="rId2"/>
              </a:rPr>
              <a:t>://www.youtube.com/watch?v=0-8TBceaO5Q</a:t>
            </a:r>
            <a:endParaRPr lang="da-DK" sz="4000" dirty="0"/>
          </a:p>
          <a:p>
            <a:pPr marL="0" indent="0">
              <a:buNone/>
            </a:pPr>
            <a:r>
              <a:rPr lang="da-DK" sz="4800" b="1" dirty="0"/>
              <a:t> </a:t>
            </a:r>
            <a:endParaRPr lang="da-DK" sz="4800" dirty="0"/>
          </a:p>
          <a:p>
            <a:r>
              <a:rPr lang="da-DK" sz="4800" b="1" dirty="0" smtClean="0"/>
              <a:t>2/3 </a:t>
            </a:r>
            <a:r>
              <a:rPr lang="da-DK" sz="4800" b="1" dirty="0"/>
              <a:t>af verdens tobak dyrkes i de fattige lande</a:t>
            </a:r>
            <a:r>
              <a:rPr lang="da-DK" sz="4800" b="1" dirty="0" smtClean="0"/>
              <a:t>. </a:t>
            </a:r>
            <a:endParaRPr lang="da-DK" sz="4800" dirty="0"/>
          </a:p>
          <a:p>
            <a:endParaRPr lang="da-DK" sz="4800" dirty="0"/>
          </a:p>
          <a:p>
            <a:r>
              <a:rPr lang="da-DK" sz="4800" b="1" dirty="0"/>
              <a:t>Ved </a:t>
            </a:r>
            <a:r>
              <a:rPr lang="da-DK" sz="4800" b="1" dirty="0" smtClean="0"/>
              <a:t>varmetørring</a:t>
            </a:r>
            <a:r>
              <a:rPr lang="da-DK" sz="4800" b="1" dirty="0"/>
              <a:t> </a:t>
            </a:r>
            <a:r>
              <a:rPr lang="da-DK" sz="4800" b="1" dirty="0" smtClean="0"/>
              <a:t>- </a:t>
            </a:r>
            <a:r>
              <a:rPr lang="da-DK" sz="4800" b="1" dirty="0"/>
              <a:t>bruges </a:t>
            </a:r>
            <a:r>
              <a:rPr lang="da-DK" sz="4800" b="1" dirty="0" smtClean="0"/>
              <a:t>der 8 </a:t>
            </a:r>
            <a:r>
              <a:rPr lang="da-DK" sz="4800" b="1" dirty="0"/>
              <a:t>kg træ til at tørre 1 kg tobak</a:t>
            </a:r>
            <a:r>
              <a:rPr lang="da-DK" sz="4800" b="1" dirty="0" smtClean="0"/>
              <a:t>. 20 </a:t>
            </a:r>
            <a:r>
              <a:rPr lang="da-DK" sz="4800" b="1" dirty="0" err="1" smtClean="0"/>
              <a:t>cig</a:t>
            </a:r>
            <a:r>
              <a:rPr lang="da-DK" sz="4800" b="1" dirty="0" smtClean="0"/>
              <a:t>. PR DAG=24 træer/år</a:t>
            </a:r>
          </a:p>
          <a:p>
            <a:endParaRPr lang="da-DK" sz="4800" b="1" dirty="0"/>
          </a:p>
          <a:p>
            <a:pPr marL="0" indent="0">
              <a:buNone/>
            </a:pPr>
            <a:endParaRPr lang="da-DK" sz="4800" dirty="0"/>
          </a:p>
          <a:p>
            <a:pPr marL="0" indent="0">
              <a:buNone/>
            </a:pPr>
            <a:r>
              <a:rPr lang="da-DK" sz="4800" b="1" dirty="0"/>
              <a:t>   </a:t>
            </a:r>
            <a:endParaRPr lang="da-DK" sz="4800" dirty="0"/>
          </a:p>
          <a:p>
            <a:endParaRPr lang="da-DK" dirty="0"/>
          </a:p>
        </p:txBody>
      </p:sp>
    </p:spTree>
    <p:extLst>
      <p:ext uri="{BB962C8B-B14F-4D97-AF65-F5344CB8AC3E}">
        <p14:creationId xmlns:p14="http://schemas.microsoft.com/office/powerpoint/2010/main" val="1688343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9554" y="113190"/>
            <a:ext cx="10364451" cy="1596177"/>
          </a:xfrm>
        </p:spPr>
        <p:txBody>
          <a:bodyPr/>
          <a:lstStyle/>
          <a:p>
            <a:r>
              <a:rPr lang="da-DK" b="1" dirty="0"/>
              <a:t>Rusmidlet lattergas</a:t>
            </a:r>
            <a:r>
              <a:rPr lang="da-DK" dirty="0"/>
              <a:t/>
            </a:r>
            <a:br>
              <a:rPr lang="da-DK" dirty="0"/>
            </a:br>
            <a:endParaRPr lang="da-DK" dirty="0"/>
          </a:p>
        </p:txBody>
      </p:sp>
      <p:pic>
        <p:nvPicPr>
          <p:cNvPr id="4" name="Pladsholder til indhold 3" descr="https://s3.amazonaws.com/gs-geo-images/8f40e9b5-93ff-4731-ba84-d32a23cabe97.jpg"/>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779295" y="1564105"/>
            <a:ext cx="6713621" cy="5053263"/>
          </a:xfrm>
          <a:prstGeom prst="rect">
            <a:avLst/>
          </a:prstGeom>
          <a:noFill/>
          <a:ln>
            <a:noFill/>
          </a:ln>
        </p:spPr>
      </p:pic>
    </p:spTree>
    <p:extLst>
      <p:ext uri="{BB962C8B-B14F-4D97-AF65-F5344CB8AC3E}">
        <p14:creationId xmlns:p14="http://schemas.microsoft.com/office/powerpoint/2010/main" val="675977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a:t>Det er jo ikke nogen god idé at have en hjerne som en 80-årig, når man kun er 18 år.</a:t>
            </a:r>
            <a:r>
              <a:rPr lang="da-DK" dirty="0"/>
              <a:t/>
            </a:r>
            <a:br>
              <a:rPr lang="da-DK" dirty="0"/>
            </a:br>
            <a:endParaRPr lang="da-DK" dirty="0"/>
          </a:p>
        </p:txBody>
      </p:sp>
      <p:sp>
        <p:nvSpPr>
          <p:cNvPr id="3" name="Pladsholder til indhold 2"/>
          <p:cNvSpPr>
            <a:spLocks noGrp="1"/>
          </p:cNvSpPr>
          <p:nvPr>
            <p:ph sz="quarter" idx="13"/>
          </p:nvPr>
        </p:nvSpPr>
        <p:spPr/>
        <p:txBody>
          <a:bodyPr>
            <a:normAutofit fontScale="92500" lnSpcReduction="10000"/>
          </a:bodyPr>
          <a:lstStyle/>
          <a:p>
            <a:r>
              <a:rPr lang="da-DK" sz="2400" b="1" dirty="0" smtClean="0"/>
              <a:t>Mange </a:t>
            </a:r>
            <a:r>
              <a:rPr lang="da-DK" sz="2400" b="1" dirty="0"/>
              <a:t>unge mennesker snydes </a:t>
            </a:r>
            <a:r>
              <a:rPr lang="da-DK" sz="2400" b="1" dirty="0" smtClean="0"/>
              <a:t>af </a:t>
            </a:r>
            <a:r>
              <a:rPr lang="da-DK" sz="2400" b="1" dirty="0"/>
              <a:t>det faktum, at den farlige gas bruges i medicinske sammenhænge, hvor det ikke umiddelbart er farligt, som fx hos </a:t>
            </a:r>
            <a:r>
              <a:rPr lang="da-DK" sz="2400" b="1" dirty="0" smtClean="0"/>
              <a:t>tandlægen.</a:t>
            </a:r>
          </a:p>
          <a:p>
            <a:r>
              <a:rPr lang="da-DK" sz="2400" b="1" dirty="0"/>
              <a:t>Hos tandlægen er koncentrationen på 40 % lattergas /  60 % procent  ren </a:t>
            </a:r>
            <a:r>
              <a:rPr lang="da-DK" sz="2400" b="1" dirty="0" smtClean="0"/>
              <a:t>ilt.</a:t>
            </a:r>
          </a:p>
          <a:p>
            <a:r>
              <a:rPr lang="da-DK" sz="2400" b="1" dirty="0" smtClean="0"/>
              <a:t>giftlinjen </a:t>
            </a:r>
            <a:r>
              <a:rPr lang="da-DK" sz="2400" b="1" dirty="0"/>
              <a:t>på Bispebjerg Hospital oplever en markant stigning i forhold til råd/vejledning angående </a:t>
            </a:r>
            <a:r>
              <a:rPr lang="da-DK" sz="2400" b="1" dirty="0" smtClean="0"/>
              <a:t>100 % lattergasindtag.</a:t>
            </a:r>
          </a:p>
          <a:p>
            <a:r>
              <a:rPr lang="da-DK" sz="2400" b="1" dirty="0" smtClean="0"/>
              <a:t>Ved Indtagelse </a:t>
            </a:r>
            <a:r>
              <a:rPr lang="da-DK" sz="2400" b="1" dirty="0"/>
              <a:t>af 100 % gas</a:t>
            </a:r>
            <a:r>
              <a:rPr lang="da-DK" sz="2400" b="1" dirty="0" smtClean="0"/>
              <a:t>,  </a:t>
            </a:r>
            <a:r>
              <a:rPr lang="da-DK" sz="2400" b="1" dirty="0"/>
              <a:t>varer rusen ca. 30 sekunder.</a:t>
            </a:r>
          </a:p>
          <a:p>
            <a:pPr marL="0" indent="0">
              <a:buNone/>
            </a:pPr>
            <a:endParaRPr lang="da-DK" b="1" dirty="0"/>
          </a:p>
          <a:p>
            <a:endParaRPr lang="da-DK" dirty="0"/>
          </a:p>
          <a:p>
            <a:endParaRPr lang="da-DK" b="1" dirty="0"/>
          </a:p>
          <a:p>
            <a:endParaRPr lang="da-DK" b="1" dirty="0" smtClean="0"/>
          </a:p>
          <a:p>
            <a:endParaRPr lang="da-DK" dirty="0" smtClean="0"/>
          </a:p>
          <a:p>
            <a:endParaRPr lang="da-DK" dirty="0"/>
          </a:p>
          <a:p>
            <a:endParaRPr lang="da-DK" dirty="0"/>
          </a:p>
        </p:txBody>
      </p:sp>
    </p:spTree>
    <p:extLst>
      <p:ext uri="{BB962C8B-B14F-4D97-AF65-F5344CB8AC3E}">
        <p14:creationId xmlns:p14="http://schemas.microsoft.com/office/powerpoint/2010/main" val="1053517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a:t>Lattergassen dræner hjernen for ilt, hvilket kan medføre svære hjerneskader. </a:t>
            </a:r>
            <a:r>
              <a:rPr lang="da-DK" b="1" dirty="0" smtClean="0"/>
              <a:t/>
            </a:r>
            <a:br>
              <a:rPr lang="da-DK" b="1" dirty="0" smtClean="0"/>
            </a:br>
            <a:r>
              <a:rPr lang="da-DK" b="1" dirty="0" smtClean="0"/>
              <a:t>En </a:t>
            </a:r>
            <a:r>
              <a:rPr lang="da-DK" b="1" dirty="0"/>
              <a:t>patron kan tage livet af et par stykker.</a:t>
            </a:r>
            <a:br>
              <a:rPr lang="da-DK" b="1" dirty="0"/>
            </a:br>
            <a:endParaRPr lang="da-DK" b="1" dirty="0"/>
          </a:p>
        </p:txBody>
      </p:sp>
      <p:sp>
        <p:nvSpPr>
          <p:cNvPr id="3" name="Pladsholder til indhold 2"/>
          <p:cNvSpPr>
            <a:spLocks noGrp="1"/>
          </p:cNvSpPr>
          <p:nvPr>
            <p:ph sz="quarter" idx="13"/>
          </p:nvPr>
        </p:nvSpPr>
        <p:spPr>
          <a:xfrm>
            <a:off x="612984" y="2523503"/>
            <a:ext cx="10363826" cy="3424107"/>
          </a:xfrm>
        </p:spPr>
        <p:txBody>
          <a:bodyPr>
            <a:normAutofit fontScale="25000" lnSpcReduction="20000"/>
          </a:bodyPr>
          <a:lstStyle/>
          <a:p>
            <a:r>
              <a:rPr lang="da-DK" sz="5500" b="1" dirty="0"/>
              <a:t> </a:t>
            </a:r>
            <a:r>
              <a:rPr lang="da-DK" sz="8000" b="1" u="sng" dirty="0" smtClean="0"/>
              <a:t>Symptomer </a:t>
            </a:r>
            <a:r>
              <a:rPr lang="da-DK" sz="8000" b="1" u="sng" dirty="0"/>
              <a:t>efter snifning:</a:t>
            </a:r>
            <a:endParaRPr lang="da-DK" sz="8000" b="1" dirty="0"/>
          </a:p>
          <a:p>
            <a:r>
              <a:rPr lang="da-DK" sz="8000" b="1" dirty="0"/>
              <a:t> </a:t>
            </a:r>
            <a:r>
              <a:rPr lang="da-DK" sz="8000" b="1" dirty="0" smtClean="0"/>
              <a:t>Hovedpine</a:t>
            </a:r>
            <a:r>
              <a:rPr lang="da-DK" sz="8000" b="1" dirty="0"/>
              <a:t>, svimmelhed, kvalme og ubehag. Dette synes ufarligt, men konsekvenserne for indtaget er meget </a:t>
            </a:r>
            <a:r>
              <a:rPr lang="da-DK" sz="8000" b="1" dirty="0" smtClean="0"/>
              <a:t>alvorlige:</a:t>
            </a:r>
            <a:endParaRPr lang="da-DK" sz="8000" b="1" dirty="0"/>
          </a:p>
          <a:p>
            <a:r>
              <a:rPr lang="da-DK" sz="8000" b="1" dirty="0" smtClean="0"/>
              <a:t> Hæmmer hjerneaktiviteten = risiko for iltmangel i hjernen og kan medføre hjerneskader der kan give hukommelsesbesvær</a:t>
            </a:r>
            <a:r>
              <a:rPr lang="da-DK" sz="8000" b="1" dirty="0"/>
              <a:t>, træthed, svært ved at overskue opgaver og svære handicaps, som fx. lammelse. </a:t>
            </a:r>
          </a:p>
          <a:p>
            <a:r>
              <a:rPr lang="da-DK" sz="8000" b="1" dirty="0"/>
              <a:t>konsekvenserne gælder særligt, hvis man bruger rusmidlet gentagne gange</a:t>
            </a:r>
            <a:r>
              <a:rPr lang="da-DK" sz="8000" b="1" dirty="0" smtClean="0"/>
              <a:t>.</a:t>
            </a:r>
            <a:endParaRPr lang="da-DK" sz="8000" b="1" dirty="0"/>
          </a:p>
          <a:p>
            <a:r>
              <a:rPr lang="da-DK" sz="8000" b="1" dirty="0" smtClean="0"/>
              <a:t> Lattergas </a:t>
            </a:r>
            <a:r>
              <a:rPr lang="da-DK" sz="8000" b="1" dirty="0"/>
              <a:t>kan være </a:t>
            </a:r>
            <a:r>
              <a:rPr lang="da-DK" sz="8000" b="1" dirty="0" smtClean="0"/>
              <a:t>dødelig, da der er risiko for kvælning via </a:t>
            </a:r>
            <a:r>
              <a:rPr lang="da-DK" sz="8000" b="1" dirty="0"/>
              <a:t>gassen, som skubber ilt væk fra lungerne. Kroppen reagerer ikke rationelt, når den mangler ilt, </a:t>
            </a:r>
            <a:r>
              <a:rPr lang="da-DK" sz="8000" b="1" dirty="0" smtClean="0"/>
              <a:t>mens </a:t>
            </a:r>
            <a:r>
              <a:rPr lang="da-DK" sz="8000" b="1" dirty="0"/>
              <a:t>hjernen er påvirket af lattergas.  vejrtrækningsrefleksen  aktiveres ikke</a:t>
            </a:r>
            <a:r>
              <a:rPr lang="da-DK" sz="8000" b="1" dirty="0" smtClean="0"/>
              <a:t>.</a:t>
            </a:r>
          </a:p>
          <a:p>
            <a:pPr marL="0" indent="0">
              <a:buNone/>
            </a:pPr>
            <a:endParaRPr lang="da-DK" sz="5500" b="1" dirty="0"/>
          </a:p>
          <a:p>
            <a:endParaRPr lang="da-DK" sz="4800" b="1" dirty="0" smtClean="0"/>
          </a:p>
        </p:txBody>
      </p:sp>
    </p:spTree>
    <p:extLst>
      <p:ext uri="{BB962C8B-B14F-4D97-AF65-F5344CB8AC3E}">
        <p14:creationId xmlns:p14="http://schemas.microsoft.com/office/powerpoint/2010/main" val="406159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800" b="1" dirty="0" smtClean="0"/>
              <a:t>Hjernen skrumper hvis du ryger hash </a:t>
            </a:r>
            <a:endParaRPr lang="da-DK" sz="2800" b="1" dirty="0"/>
          </a:p>
        </p:txBody>
      </p:sp>
      <p:sp>
        <p:nvSpPr>
          <p:cNvPr id="3" name="Pladsholder til indhold 2"/>
          <p:cNvSpPr>
            <a:spLocks noGrp="1"/>
          </p:cNvSpPr>
          <p:nvPr>
            <p:ph sz="quarter" idx="13"/>
          </p:nvPr>
        </p:nvSpPr>
        <p:spPr>
          <a:xfrm>
            <a:off x="1066174" y="1785257"/>
            <a:ext cx="10363826" cy="4898571"/>
          </a:xfrm>
        </p:spPr>
        <p:txBody>
          <a:bodyPr>
            <a:normAutofit fontScale="32500" lnSpcReduction="20000"/>
          </a:bodyPr>
          <a:lstStyle/>
          <a:p>
            <a:pPr marL="0" indent="0">
              <a:buNone/>
            </a:pPr>
            <a:endParaRPr lang="da-DK" sz="1200" b="1" dirty="0"/>
          </a:p>
          <a:p>
            <a:r>
              <a:rPr lang="da-DK" sz="4900" b="1" dirty="0" err="1"/>
              <a:t>Forhorning</a:t>
            </a:r>
            <a:r>
              <a:rPr lang="da-DK" sz="4900" b="1" dirty="0"/>
              <a:t> af </a:t>
            </a:r>
            <a:r>
              <a:rPr lang="da-DK" sz="4900" b="1" dirty="0" err="1"/>
              <a:t>myelinskederne</a:t>
            </a:r>
            <a:r>
              <a:rPr lang="da-DK" sz="4900" b="1" dirty="0"/>
              <a:t> forsinkes, ved hashbrug, som går ud over hukommelse og evnen til at indlære.</a:t>
            </a:r>
          </a:p>
          <a:p>
            <a:r>
              <a:rPr lang="da-DK" sz="4900" b="1" dirty="0" smtClean="0"/>
              <a:t> </a:t>
            </a:r>
            <a:r>
              <a:rPr lang="da-DK" sz="4900" b="1" dirty="0" err="1" smtClean="0"/>
              <a:t>Spice</a:t>
            </a:r>
            <a:r>
              <a:rPr lang="da-DK" sz="4900" b="1" dirty="0" smtClean="0"/>
              <a:t> = </a:t>
            </a:r>
            <a:r>
              <a:rPr lang="da-DK" sz="4900" b="1" dirty="0" err="1" smtClean="0"/>
              <a:t>syntestisk</a:t>
            </a:r>
            <a:r>
              <a:rPr lang="da-DK" sz="4900" b="1" dirty="0" smtClean="0"/>
              <a:t> </a:t>
            </a:r>
            <a:r>
              <a:rPr lang="da-DK" sz="4900" b="1" dirty="0"/>
              <a:t>hash – ekstremt højt indhold af THC  (</a:t>
            </a:r>
            <a:r>
              <a:rPr lang="da-DK" sz="4900" b="1" dirty="0" err="1" smtClean="0"/>
              <a:t>Tetrahydrocannabiol</a:t>
            </a:r>
            <a:r>
              <a:rPr lang="da-DK" sz="4900" b="1" dirty="0"/>
              <a:t>)</a:t>
            </a:r>
          </a:p>
          <a:p>
            <a:pPr marL="0" indent="0">
              <a:buNone/>
            </a:pPr>
            <a:r>
              <a:rPr lang="da-DK" sz="4900" b="1" dirty="0" smtClean="0"/>
              <a:t>       </a:t>
            </a:r>
            <a:endParaRPr lang="da-DK" sz="4900" b="1" dirty="0"/>
          </a:p>
          <a:p>
            <a:r>
              <a:rPr lang="da-DK" sz="4900" b="1" u="sng" dirty="0"/>
              <a:t>Narkotest lavet af politiet</a:t>
            </a:r>
            <a:r>
              <a:rPr lang="da-DK" sz="4900" b="1" dirty="0"/>
              <a:t>: </a:t>
            </a:r>
            <a:r>
              <a:rPr lang="da-DK" sz="4900" b="1" dirty="0" smtClean="0"/>
              <a:t> </a:t>
            </a:r>
            <a:endParaRPr lang="da-DK" sz="4900" b="1" dirty="0"/>
          </a:p>
          <a:p>
            <a:r>
              <a:rPr lang="da-DK" sz="4900" b="1" dirty="0"/>
              <a:t>            Urin:  1 uge efter indtagelse</a:t>
            </a:r>
          </a:p>
          <a:p>
            <a:r>
              <a:rPr lang="da-DK" sz="4900" b="1" dirty="0"/>
              <a:t>            Blod: 1 </a:t>
            </a:r>
            <a:r>
              <a:rPr lang="da-DK" sz="4900" b="1" dirty="0" err="1"/>
              <a:t>mnd</a:t>
            </a:r>
            <a:endParaRPr lang="da-DK" sz="4900" b="1" dirty="0"/>
          </a:p>
          <a:p>
            <a:r>
              <a:rPr lang="da-DK" sz="4900" b="1" dirty="0"/>
              <a:t>            Hjernevæsken – for evigt</a:t>
            </a:r>
          </a:p>
          <a:p>
            <a:pPr lvl="0"/>
            <a:r>
              <a:rPr lang="da-DK" sz="4900" b="1" dirty="0"/>
              <a:t>Ophober sig i fedtvæv </a:t>
            </a:r>
            <a:r>
              <a:rPr lang="da-DK" sz="4900" b="1" dirty="0" smtClean="0"/>
              <a:t> </a:t>
            </a:r>
            <a:r>
              <a:rPr lang="da-DK" sz="4900" b="1" dirty="0"/>
              <a:t>og udskilles langsomt</a:t>
            </a:r>
          </a:p>
          <a:p>
            <a:r>
              <a:rPr lang="da-DK" sz="4900" b="1" dirty="0" smtClean="0"/>
              <a:t> </a:t>
            </a:r>
            <a:r>
              <a:rPr lang="da-DK" sz="4900" b="1" dirty="0"/>
              <a:t>dagligt forbrug i 2 uger er tilstrækkeligt til at man udvikler tolerans og får </a:t>
            </a:r>
            <a:r>
              <a:rPr lang="da-DK" sz="4900" b="1" dirty="0" smtClean="0"/>
              <a:t>abstinenssymptomer efter ophør. </a:t>
            </a:r>
            <a:r>
              <a:rPr lang="da-DK" sz="4900" b="1" dirty="0"/>
              <a:t>Abstinenser opstår i løbet af 24 timer efter ophør og er mest udtalt de næste 10 dage, men kan vedblive i op til 2,5 mdr.</a:t>
            </a:r>
          </a:p>
          <a:p>
            <a:endParaRPr lang="da-DK" sz="1200" dirty="0"/>
          </a:p>
        </p:txBody>
      </p:sp>
      <p:pic>
        <p:nvPicPr>
          <p:cNvPr id="4" name="Billede 3" descr="https://www.komphash.dk/style/graphics/dusk.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1" y="466119"/>
            <a:ext cx="2184399" cy="1600200"/>
          </a:xfrm>
          <a:prstGeom prst="rect">
            <a:avLst/>
          </a:prstGeom>
          <a:noFill/>
          <a:ln>
            <a:noFill/>
          </a:ln>
        </p:spPr>
      </p:pic>
      <p:pic>
        <p:nvPicPr>
          <p:cNvPr id="5" name="Billede 4" descr="https://www.komphash.dk/style/graphics/dusk.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1520" y="618519"/>
            <a:ext cx="2651760" cy="1600200"/>
          </a:xfrm>
          <a:prstGeom prst="rect">
            <a:avLst/>
          </a:prstGeom>
          <a:noFill/>
          <a:ln>
            <a:noFill/>
          </a:ln>
        </p:spPr>
      </p:pic>
    </p:spTree>
    <p:extLst>
      <p:ext uri="{BB962C8B-B14F-4D97-AF65-F5344CB8AC3E}">
        <p14:creationId xmlns:p14="http://schemas.microsoft.com/office/powerpoint/2010/main" val="1910857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b="1" dirty="0"/>
          </a:p>
        </p:txBody>
      </p:sp>
      <p:sp>
        <p:nvSpPr>
          <p:cNvPr id="3" name="Pladsholder til indhold 2"/>
          <p:cNvSpPr>
            <a:spLocks noGrp="1"/>
          </p:cNvSpPr>
          <p:nvPr>
            <p:ph sz="quarter" idx="13"/>
          </p:nvPr>
        </p:nvSpPr>
        <p:spPr/>
        <p:txBody>
          <a:bodyPr>
            <a:normAutofit/>
          </a:bodyPr>
          <a:lstStyle/>
          <a:p>
            <a:r>
              <a:rPr lang="da-DK" sz="2400" b="1" dirty="0"/>
              <a:t>Da hash holdes længere i lungerne så svarer en joint til 5 cigaretter hvad angår kræftfremkaldende kemikalier.</a:t>
            </a:r>
            <a:endParaRPr lang="da-DK" sz="2400" dirty="0"/>
          </a:p>
          <a:p>
            <a:r>
              <a:rPr lang="da-DK" sz="2400" b="1" dirty="0" smtClean="0"/>
              <a:t>Tidligere </a:t>
            </a:r>
            <a:r>
              <a:rPr lang="da-DK" sz="2400" b="1" dirty="0"/>
              <a:t>hash brugere siger at det er et af de værste stoffer fordi man ikke selv kan mærke den negative forandring der sker i en selv.</a:t>
            </a:r>
            <a:endParaRPr lang="da-DK" sz="2400" dirty="0"/>
          </a:p>
          <a:p>
            <a:r>
              <a:rPr lang="da-DK" sz="2400" b="1" dirty="0"/>
              <a:t>Hash indeholder mellem 400-450 forskellige giftstoffer.</a:t>
            </a:r>
            <a:endParaRPr lang="da-DK" sz="2400" dirty="0"/>
          </a:p>
          <a:p>
            <a:endParaRPr lang="da-DK" dirty="0"/>
          </a:p>
        </p:txBody>
      </p:sp>
    </p:spTree>
    <p:extLst>
      <p:ext uri="{BB962C8B-B14F-4D97-AF65-F5344CB8AC3E}">
        <p14:creationId xmlns:p14="http://schemas.microsoft.com/office/powerpoint/2010/main" val="1205105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4" y="327572"/>
            <a:ext cx="10364451" cy="1596177"/>
          </a:xfrm>
        </p:spPr>
        <p:txBody>
          <a:bodyPr/>
          <a:lstStyle/>
          <a:p>
            <a:r>
              <a:rPr lang="da-DK" b="1" dirty="0"/>
              <a:t>Ifølge dansk </a:t>
            </a:r>
            <a:r>
              <a:rPr lang="da-DK" b="1" dirty="0" smtClean="0"/>
              <a:t>lovgivning er det: </a:t>
            </a:r>
            <a:r>
              <a:rPr lang="da-DK" dirty="0"/>
              <a:t/>
            </a:r>
            <a:br>
              <a:rPr lang="da-DK" dirty="0"/>
            </a:br>
            <a:endParaRPr lang="da-DK" dirty="0"/>
          </a:p>
        </p:txBody>
      </p:sp>
      <p:sp>
        <p:nvSpPr>
          <p:cNvPr id="3" name="Pladsholder til indhold 2"/>
          <p:cNvSpPr>
            <a:spLocks noGrp="1"/>
          </p:cNvSpPr>
          <p:nvPr>
            <p:ph sz="quarter" idx="13"/>
          </p:nvPr>
        </p:nvSpPr>
        <p:spPr>
          <a:xfrm>
            <a:off x="996902" y="1837155"/>
            <a:ext cx="10363826" cy="3424107"/>
          </a:xfrm>
        </p:spPr>
        <p:txBody>
          <a:bodyPr>
            <a:normAutofit fontScale="25000" lnSpcReduction="20000"/>
          </a:bodyPr>
          <a:lstStyle/>
          <a:p>
            <a:r>
              <a:rPr lang="da-DK" sz="7200" b="1" dirty="0" smtClean="0"/>
              <a:t>Forbudt </a:t>
            </a:r>
            <a:r>
              <a:rPr lang="da-DK" sz="7200" b="1" dirty="0"/>
              <a:t>at indføre, udføre, sælge, købe, udlevere, modtage, fremstille, forarbejde og holde eller ryge stoffer eller hash.</a:t>
            </a:r>
          </a:p>
          <a:p>
            <a:r>
              <a:rPr lang="da-DK" sz="7200" b="1" dirty="0" smtClean="0"/>
              <a:t>Forbudt at være </a:t>
            </a:r>
            <a:r>
              <a:rPr lang="da-DK" sz="7200" b="1" dirty="0"/>
              <a:t>i besiddelse af stoffer, der er til eget forbrug. Mange tror, </a:t>
            </a:r>
            <a:r>
              <a:rPr lang="da-DK" sz="7200" b="1" dirty="0" smtClean="0"/>
              <a:t>det </a:t>
            </a:r>
            <a:r>
              <a:rPr lang="da-DK" sz="7200" b="1" dirty="0"/>
              <a:t>er lovligt at have hash på sig, hvis det bare er til dig selv. DET ER DET IKKE!</a:t>
            </a:r>
          </a:p>
          <a:p>
            <a:r>
              <a:rPr lang="da-DK" sz="7200" b="1" dirty="0"/>
              <a:t> </a:t>
            </a:r>
            <a:r>
              <a:rPr lang="da-DK" sz="7200" b="1" dirty="0" smtClean="0"/>
              <a:t>Strafbart </a:t>
            </a:r>
            <a:r>
              <a:rPr lang="da-DK" sz="7200" b="1" dirty="0"/>
              <a:t>at: køre på cykel, knallert, bil eller lignende i påvirket tilstand.</a:t>
            </a:r>
          </a:p>
          <a:p>
            <a:r>
              <a:rPr lang="da-DK" sz="7200" b="1" dirty="0"/>
              <a:t> </a:t>
            </a:r>
            <a:r>
              <a:rPr lang="da-DK" sz="7200" b="1" dirty="0" smtClean="0"/>
              <a:t>Hvis </a:t>
            </a:r>
            <a:r>
              <a:rPr lang="da-DK" sz="7200" b="1" dirty="0"/>
              <a:t>du bliver taget i at opbevare, holde eller ryge hash, kan du straffes med alt lige fra bøde til ubetinget fængsel.  Kan koste mellem kr. 2000-10.000. Hvis mængden overstiger 100 g ryger man i fængsel.</a:t>
            </a:r>
          </a:p>
          <a:p>
            <a:r>
              <a:rPr lang="da-DK" sz="7200" b="1" dirty="0"/>
              <a:t> </a:t>
            </a:r>
            <a:r>
              <a:rPr lang="da-DK" sz="7200" b="1" dirty="0" smtClean="0"/>
              <a:t>Hvis </a:t>
            </a:r>
            <a:r>
              <a:rPr lang="da-DK" sz="7200" b="1" dirty="0"/>
              <a:t>du bliver taget, vil du blive registreret i kriminalregistret </a:t>
            </a:r>
            <a:r>
              <a:rPr lang="da-DK" sz="7200" b="1" dirty="0" smtClean="0"/>
              <a:t>- hvilket </a:t>
            </a:r>
            <a:r>
              <a:rPr lang="da-DK" sz="7200" b="1" dirty="0"/>
              <a:t>betyder, at det kommer til at stå i din straffeattest.</a:t>
            </a:r>
          </a:p>
          <a:p>
            <a:r>
              <a:rPr lang="da-DK" sz="7200" b="1" dirty="0"/>
              <a:t> </a:t>
            </a:r>
            <a:r>
              <a:rPr lang="da-DK" sz="7200" b="1" dirty="0" smtClean="0"/>
              <a:t>En </a:t>
            </a:r>
            <a:r>
              <a:rPr lang="da-DK" sz="7200" b="1" dirty="0"/>
              <a:t>plettet straffeattest kan blive et problem </a:t>
            </a:r>
            <a:r>
              <a:rPr lang="da-DK" sz="7200" b="1" dirty="0" smtClean="0"/>
              <a:t>i forhold til jobsøgning/læreplads</a:t>
            </a:r>
            <a:r>
              <a:rPr lang="da-DK" sz="7200" b="1" dirty="0"/>
              <a:t>.</a:t>
            </a:r>
          </a:p>
          <a:p>
            <a:r>
              <a:rPr lang="da-DK" sz="7200" b="1" dirty="0"/>
              <a:t> </a:t>
            </a:r>
            <a:r>
              <a:rPr lang="da-DK" sz="7200" b="1" dirty="0" smtClean="0"/>
              <a:t>Hvis </a:t>
            </a:r>
            <a:r>
              <a:rPr lang="da-DK" sz="7200" b="1" dirty="0"/>
              <a:t>du er under 18 år har politiet pligt til at informere dine pårørende og fortælle hvis du er taget i at være i besiddelse af stoffer.</a:t>
            </a:r>
          </a:p>
          <a:p>
            <a:endParaRPr lang="da-DK" dirty="0"/>
          </a:p>
        </p:txBody>
      </p:sp>
    </p:spTree>
    <p:extLst>
      <p:ext uri="{BB962C8B-B14F-4D97-AF65-F5344CB8AC3E}">
        <p14:creationId xmlns:p14="http://schemas.microsoft.com/office/powerpoint/2010/main" val="584811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Cannabis olie</a:t>
            </a:r>
            <a:endParaRPr lang="da-DK" b="1" dirty="0"/>
          </a:p>
        </p:txBody>
      </p:sp>
      <p:sp>
        <p:nvSpPr>
          <p:cNvPr id="3" name="Pladsholder til indhold 2"/>
          <p:cNvSpPr>
            <a:spLocks noGrp="1"/>
          </p:cNvSpPr>
          <p:nvPr>
            <p:ph sz="quarter" idx="13"/>
          </p:nvPr>
        </p:nvSpPr>
        <p:spPr/>
        <p:txBody>
          <a:bodyPr>
            <a:normAutofit fontScale="92500"/>
          </a:bodyPr>
          <a:lstStyle/>
          <a:p>
            <a:r>
              <a:rPr lang="da-DK" sz="2400" b="1" dirty="0"/>
              <a:t>Cannabisolie til medicinsk brug må kun sælges på apoteket og kun til patienter med en recept fra en læge.</a:t>
            </a:r>
          </a:p>
          <a:p>
            <a:r>
              <a:rPr lang="da-DK" sz="2400" b="1" dirty="0" smtClean="0"/>
              <a:t>Medicinsk cannabis Kan </a:t>
            </a:r>
            <a:r>
              <a:rPr lang="da-DK" sz="2400" b="1" dirty="0"/>
              <a:t>reducere spasmer og virke smertestillende</a:t>
            </a:r>
            <a:r>
              <a:rPr lang="da-DK" sz="2400" b="1" dirty="0" smtClean="0"/>
              <a:t>. </a:t>
            </a:r>
            <a:r>
              <a:rPr lang="da-DK" sz="2400" b="1" dirty="0"/>
              <a:t>fjerner bivirkninger ved kemoterapi. </a:t>
            </a:r>
            <a:r>
              <a:rPr lang="da-DK" sz="2400" b="1" dirty="0" smtClean="0"/>
              <a:t> THC er ikke en del af olien men i stedet </a:t>
            </a:r>
            <a:r>
              <a:rPr lang="da-DK" sz="2400" b="1" dirty="0"/>
              <a:t>CBD = </a:t>
            </a:r>
            <a:r>
              <a:rPr lang="da-DK" sz="2400" b="1" dirty="0" err="1"/>
              <a:t>cannabidiol</a:t>
            </a:r>
            <a:r>
              <a:rPr lang="da-DK" sz="2400" b="1" dirty="0"/>
              <a:t> som har positiv indvirkning på kroppen. </a:t>
            </a:r>
            <a:endParaRPr lang="da-DK" sz="2400" b="1" dirty="0" smtClean="0"/>
          </a:p>
          <a:p>
            <a:r>
              <a:rPr lang="da-DK" sz="2400" b="1" dirty="0" smtClean="0"/>
              <a:t>cannabisolier </a:t>
            </a:r>
            <a:r>
              <a:rPr lang="da-DK" sz="2400" b="1" dirty="0"/>
              <a:t>f.eks. som kosttilskud eller som kosmetik henviser vi til hhv. Fødevarestyrelsen eller Miljøstyrelsen.</a:t>
            </a:r>
          </a:p>
          <a:p>
            <a:endParaRPr lang="da-DK" sz="2400" dirty="0"/>
          </a:p>
          <a:p>
            <a:endParaRPr lang="da-DK" sz="2400" dirty="0"/>
          </a:p>
        </p:txBody>
      </p:sp>
    </p:spTree>
    <p:extLst>
      <p:ext uri="{BB962C8B-B14F-4D97-AF65-F5344CB8AC3E}">
        <p14:creationId xmlns:p14="http://schemas.microsoft.com/office/powerpoint/2010/main" val="1357908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Ulemper ved rygning</a:t>
            </a:r>
            <a:endParaRPr lang="da-DK" b="1" dirty="0"/>
          </a:p>
        </p:txBody>
      </p:sp>
      <p:sp>
        <p:nvSpPr>
          <p:cNvPr id="3" name="Pladsholder til indhold 2"/>
          <p:cNvSpPr>
            <a:spLocks noGrp="1"/>
          </p:cNvSpPr>
          <p:nvPr>
            <p:ph sz="quarter" idx="13"/>
          </p:nvPr>
        </p:nvSpPr>
        <p:spPr/>
        <p:txBody>
          <a:bodyPr>
            <a:normAutofit fontScale="25000" lnSpcReduction="20000"/>
          </a:bodyPr>
          <a:lstStyle/>
          <a:p>
            <a:r>
              <a:rPr lang="da-DK" sz="5600" b="1" u="sng" dirty="0" smtClean="0"/>
              <a:t>Abstinenser</a:t>
            </a:r>
            <a:r>
              <a:rPr lang="da-DK" sz="5600" b="1" u="sng" dirty="0"/>
              <a:t>:</a:t>
            </a:r>
            <a:endParaRPr lang="da-DK" sz="5600" u="sng" dirty="0"/>
          </a:p>
          <a:p>
            <a:r>
              <a:rPr lang="da-DK" sz="4800" b="1" dirty="0" smtClean="0"/>
              <a:t>Når nikotinniveauet i blodet falder, så udløses dopamin (naturligt lykkestof) ikke længere og dermed opstår abstinenser.</a:t>
            </a:r>
          </a:p>
          <a:p>
            <a:r>
              <a:rPr lang="da-DK" sz="4800" b="1" dirty="0" smtClean="0"/>
              <a:t>Nikotin = nervegift. Skaber ubalance i hjernen – som gør at hjernen kræver mere og mere nikotin.</a:t>
            </a:r>
          </a:p>
          <a:p>
            <a:r>
              <a:rPr lang="da-DK" sz="4800" b="1" dirty="0" smtClean="0"/>
              <a:t>Nikotin = psykoaktivt stof som påvirker vores følelser.</a:t>
            </a:r>
            <a:endParaRPr lang="da-DK" sz="4800" dirty="0" smtClean="0"/>
          </a:p>
          <a:p>
            <a:pPr lvl="0"/>
            <a:r>
              <a:rPr lang="da-DK" sz="4800" b="1" dirty="0" smtClean="0"/>
              <a:t>OBS</a:t>
            </a:r>
            <a:r>
              <a:rPr lang="da-DK" sz="4800" b="1" dirty="0"/>
              <a:t>: Dopamin = glædesstof i hjernen – </a:t>
            </a:r>
            <a:r>
              <a:rPr lang="da-DK" sz="4800" b="1" u="sng" dirty="0">
                <a:solidFill>
                  <a:srgbClr val="FF0000"/>
                </a:solidFill>
              </a:rPr>
              <a:t>sex giver dobbelt så meget dopamin som ethvert andet </a:t>
            </a:r>
            <a:r>
              <a:rPr lang="da-DK" sz="4800" b="1" u="sng" dirty="0" smtClean="0">
                <a:solidFill>
                  <a:srgbClr val="FF0000"/>
                </a:solidFill>
              </a:rPr>
              <a:t>rusmiddel</a:t>
            </a:r>
            <a:r>
              <a:rPr lang="da-DK" sz="4800" b="1" dirty="0">
                <a:solidFill>
                  <a:srgbClr val="FF0000"/>
                </a:solidFill>
              </a:rPr>
              <a:t> </a:t>
            </a:r>
          </a:p>
          <a:p>
            <a:r>
              <a:rPr lang="da-DK" sz="4800" b="1" dirty="0"/>
              <a:t>Du vil mest mærke abstinenser 2-3 dage efter, du er stoppet. Derefter klinger det af og efter 3-4 uger er der kun få symptomer tilbage, men kan komme i bølger efterfølgende – for nogen få gange for andre resten af livet. </a:t>
            </a:r>
            <a:endParaRPr lang="da-DK" sz="4800" dirty="0"/>
          </a:p>
          <a:p>
            <a:r>
              <a:rPr lang="da-DK" sz="4800" b="1" dirty="0"/>
              <a:t>Abstinenser varer 5-7 min og er tegn på at kroppen er ved at komme tilbage til sin normale tilstand.</a:t>
            </a:r>
            <a:endParaRPr lang="da-DK" sz="4800" dirty="0"/>
          </a:p>
          <a:p>
            <a:pPr lvl="0"/>
            <a:r>
              <a:rPr lang="da-DK" sz="4800" b="1" dirty="0" smtClean="0"/>
              <a:t>Stærk </a:t>
            </a:r>
            <a:r>
              <a:rPr lang="da-DK" sz="4800" b="1" dirty="0"/>
              <a:t>trang til at ryge</a:t>
            </a:r>
            <a:endParaRPr lang="da-DK" sz="4800" dirty="0"/>
          </a:p>
          <a:p>
            <a:pPr lvl="0"/>
            <a:r>
              <a:rPr lang="da-DK" sz="4800" b="1" dirty="0"/>
              <a:t>Nervøsitet og uro</a:t>
            </a:r>
            <a:endParaRPr lang="da-DK" sz="4800" dirty="0"/>
          </a:p>
          <a:p>
            <a:pPr lvl="0"/>
            <a:r>
              <a:rPr lang="da-DK" sz="4800" b="1" dirty="0"/>
              <a:t>Koncentrationsbesvær</a:t>
            </a:r>
            <a:endParaRPr lang="da-DK" sz="4800" dirty="0"/>
          </a:p>
          <a:p>
            <a:pPr lvl="0"/>
            <a:r>
              <a:rPr lang="da-DK" sz="4800" b="1" dirty="0"/>
              <a:t>Øget appetit</a:t>
            </a:r>
            <a:endParaRPr lang="da-DK" sz="4800" dirty="0"/>
          </a:p>
          <a:p>
            <a:pPr lvl="0"/>
            <a:r>
              <a:rPr lang="da-DK" sz="4800" b="1" dirty="0"/>
              <a:t>Humørsvingninger/depression</a:t>
            </a:r>
            <a:endParaRPr lang="da-DK" sz="4800" dirty="0"/>
          </a:p>
          <a:p>
            <a:pPr lvl="0"/>
            <a:r>
              <a:rPr lang="da-DK" sz="4800" b="1" dirty="0"/>
              <a:t>Hoste og hovedpine</a:t>
            </a:r>
            <a:endParaRPr lang="da-DK" sz="4800" dirty="0"/>
          </a:p>
          <a:p>
            <a:endParaRPr lang="da-DK" sz="4800" dirty="0"/>
          </a:p>
        </p:txBody>
      </p:sp>
    </p:spTree>
    <p:extLst>
      <p:ext uri="{BB962C8B-B14F-4D97-AF65-F5344CB8AC3E}">
        <p14:creationId xmlns:p14="http://schemas.microsoft.com/office/powerpoint/2010/main" val="2482054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Tak for i dag.</a:t>
            </a:r>
            <a:endParaRPr lang="da-DK" dirty="0"/>
          </a:p>
        </p:txBody>
      </p:sp>
      <p:sp>
        <p:nvSpPr>
          <p:cNvPr id="3" name="Pladsholder til indhold 2"/>
          <p:cNvSpPr>
            <a:spLocks noGrp="1"/>
          </p:cNvSpPr>
          <p:nvPr>
            <p:ph sz="quarter" idx="13"/>
          </p:nvPr>
        </p:nvSpPr>
        <p:spPr/>
        <p:txBody>
          <a:bodyPr/>
          <a:lstStyle/>
          <a:p>
            <a:r>
              <a:rPr lang="da-DK" sz="1100" b="1" dirty="0"/>
              <a:t>Link til anonymt spørgeskema.</a:t>
            </a:r>
            <a:endParaRPr lang="da-DK" sz="1100" dirty="0"/>
          </a:p>
          <a:p>
            <a:pPr marL="0" indent="0">
              <a:buNone/>
            </a:pPr>
            <a:r>
              <a:rPr lang="da-DK" sz="1100" b="1" dirty="0"/>
              <a:t> </a:t>
            </a:r>
            <a:r>
              <a:rPr lang="da-DK" u="sng" dirty="0">
                <a:hlinkClick r:id="rId2"/>
              </a:rPr>
              <a:t>http://www.survey-xact.dk/LinkCollector?key=JVTRG4YC9115</a:t>
            </a:r>
            <a:r>
              <a:rPr lang="da-DK" dirty="0"/>
              <a:t> </a:t>
            </a:r>
          </a:p>
          <a:p>
            <a:endParaRPr lang="da-DK" dirty="0"/>
          </a:p>
        </p:txBody>
      </p:sp>
    </p:spTree>
    <p:extLst>
      <p:ext uri="{BB962C8B-B14F-4D97-AF65-F5344CB8AC3E}">
        <p14:creationId xmlns:p14="http://schemas.microsoft.com/office/powerpoint/2010/main" val="327224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Hvem  ryger Stadigvæk ?</a:t>
            </a:r>
            <a:endParaRPr lang="da-DK" dirty="0"/>
          </a:p>
        </p:txBody>
      </p:sp>
      <p:pic>
        <p:nvPicPr>
          <p:cNvPr id="4" name="Pladsholder til indhold 3" descr="Billedresultat for billede af enæggede tvillinger hvor den ene ryger">
            <a:hlinkClick r:id="rId2" tgtFrame="&quot;_blank&quot;"/>
          </p:cNvPr>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052234" y="2366963"/>
            <a:ext cx="6087532" cy="3424237"/>
          </a:xfrm>
          <a:prstGeom prst="rect">
            <a:avLst/>
          </a:prstGeom>
          <a:noFill/>
          <a:ln>
            <a:noFill/>
          </a:ln>
        </p:spPr>
      </p:pic>
    </p:spTree>
    <p:extLst>
      <p:ext uri="{BB962C8B-B14F-4D97-AF65-F5344CB8AC3E}">
        <p14:creationId xmlns:p14="http://schemas.microsoft.com/office/powerpoint/2010/main" val="3997134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700" b="1" dirty="0" smtClean="0"/>
              <a:t>Klamme billeder</a:t>
            </a:r>
            <a:r>
              <a:rPr lang="da-DK" dirty="0" smtClean="0"/>
              <a:t/>
            </a:r>
            <a:br>
              <a:rPr lang="da-DK" dirty="0" smtClean="0"/>
            </a:br>
            <a:r>
              <a:rPr lang="da-DK" sz="1100" b="1" u="sng" dirty="0">
                <a:hlinkClick r:id="rId2"/>
              </a:rPr>
              <a:t>http://</a:t>
            </a:r>
            <a:r>
              <a:rPr lang="da-DK" sz="1100" b="1" u="sng" dirty="0" smtClean="0">
                <a:hlinkClick r:id="rId2"/>
              </a:rPr>
              <a:t>www.snakomtobak.dk/her-kan-du-sammen-med-dit-barn-lave-tests-og-quizzer-om-rygning/raedselskabinettet/</a:t>
            </a:r>
            <a:r>
              <a:rPr lang="da-DK" dirty="0" smtClean="0"/>
              <a:t/>
            </a:r>
            <a:br>
              <a:rPr lang="da-DK" dirty="0" smtClean="0"/>
            </a:br>
            <a:r>
              <a:rPr lang="da-DK" sz="2700" b="1" dirty="0" err="1" smtClean="0"/>
              <a:t>There</a:t>
            </a:r>
            <a:r>
              <a:rPr lang="da-DK" sz="2700" b="1" dirty="0" smtClean="0"/>
              <a:t> is a hole in </a:t>
            </a:r>
            <a:r>
              <a:rPr lang="da-DK" sz="2700" b="1" dirty="0" err="1" smtClean="0"/>
              <a:t>my</a:t>
            </a:r>
            <a:r>
              <a:rPr lang="da-DK" sz="2700" b="1" dirty="0" smtClean="0"/>
              <a:t> </a:t>
            </a:r>
            <a:r>
              <a:rPr lang="da-DK" sz="2700" b="1" dirty="0" err="1" smtClean="0"/>
              <a:t>neck</a:t>
            </a:r>
            <a:r>
              <a:rPr lang="da-DK" sz="2700" b="1" dirty="0"/>
              <a:t/>
            </a:r>
            <a:br>
              <a:rPr lang="da-DK" sz="2700" b="1" dirty="0"/>
            </a:br>
            <a:r>
              <a:rPr lang="da-DK" sz="1300" b="1" dirty="0">
                <a:hlinkClick r:id="rId3"/>
              </a:rPr>
              <a:t>https://</a:t>
            </a:r>
            <a:r>
              <a:rPr lang="da-DK" sz="1300" b="1" dirty="0" smtClean="0">
                <a:hlinkClick r:id="rId3"/>
              </a:rPr>
              <a:t>www.youtube.com/watch?v=dQIbIpjWEmc</a:t>
            </a:r>
            <a:r>
              <a:rPr lang="da-DK" sz="1300" b="1" dirty="0" smtClean="0"/>
              <a:t/>
            </a:r>
            <a:br>
              <a:rPr lang="da-DK" sz="1300" b="1" dirty="0" smtClean="0"/>
            </a:br>
            <a:r>
              <a:rPr lang="da-DK" sz="1300" dirty="0" smtClean="0"/>
              <a:t/>
            </a:r>
            <a:br>
              <a:rPr lang="da-DK" sz="1300" dirty="0" smtClean="0"/>
            </a:br>
            <a:endParaRPr lang="da-DK" sz="1300" dirty="0"/>
          </a:p>
        </p:txBody>
      </p:sp>
      <p:pic>
        <p:nvPicPr>
          <p:cNvPr id="4" name="Pladsholder til indhold 3" descr="C:\Users\helbme\Desktop\12687990-lunger%20split_2_png.jpg"/>
          <p:cNvPicPr>
            <a:picLocks noGrp="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3052234" y="2366963"/>
            <a:ext cx="6087532" cy="3424237"/>
          </a:xfrm>
          <a:prstGeom prst="rect">
            <a:avLst/>
          </a:prstGeom>
          <a:noFill/>
          <a:ln>
            <a:noFill/>
          </a:ln>
        </p:spPr>
      </p:pic>
    </p:spTree>
    <p:extLst>
      <p:ext uri="{BB962C8B-B14F-4D97-AF65-F5344CB8AC3E}">
        <p14:creationId xmlns:p14="http://schemas.microsoft.com/office/powerpoint/2010/main" val="913558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 </a:t>
            </a:r>
            <a:r>
              <a:rPr lang="da-DK" b="1" dirty="0" smtClean="0"/>
              <a:t> </a:t>
            </a:r>
            <a:r>
              <a:rPr lang="da-DK" b="1" dirty="0"/>
              <a:t>Hvorfor ryger drenge ?</a:t>
            </a:r>
            <a:r>
              <a:rPr lang="da-DK" dirty="0"/>
              <a:t/>
            </a:r>
            <a:br>
              <a:rPr lang="da-DK" dirty="0"/>
            </a:br>
            <a:r>
              <a:rPr lang="da-DK" sz="1000" dirty="0"/>
              <a:t> </a:t>
            </a:r>
            <a:r>
              <a:rPr lang="da-DK" sz="1000" u="sng" dirty="0">
                <a:hlinkClick r:id="rId2"/>
              </a:rPr>
              <a:t>https://www.youtube.com/watch?v=5NNnI-JuB9k</a:t>
            </a:r>
            <a:r>
              <a:rPr lang="da-DK" u="sng" dirty="0"/>
              <a:t/>
            </a:r>
            <a:br>
              <a:rPr lang="da-DK" u="sng" dirty="0"/>
            </a:br>
            <a:endParaRPr lang="da-DK" dirty="0"/>
          </a:p>
        </p:txBody>
      </p:sp>
      <p:sp>
        <p:nvSpPr>
          <p:cNvPr id="3" name="Pladsholder til indhold 2"/>
          <p:cNvSpPr>
            <a:spLocks noGrp="1"/>
          </p:cNvSpPr>
          <p:nvPr>
            <p:ph sz="quarter" idx="13"/>
          </p:nvPr>
        </p:nvSpPr>
        <p:spPr>
          <a:xfrm>
            <a:off x="840202" y="1757493"/>
            <a:ext cx="10363826" cy="3424107"/>
          </a:xfrm>
        </p:spPr>
        <p:txBody>
          <a:bodyPr>
            <a:normAutofit fontScale="25000" lnSpcReduction="20000"/>
          </a:bodyPr>
          <a:lstStyle/>
          <a:p>
            <a:r>
              <a:rPr lang="da-DK" sz="4800" b="1" dirty="0" smtClean="0"/>
              <a:t>WHO </a:t>
            </a:r>
            <a:r>
              <a:rPr lang="da-DK" sz="4800" b="1" dirty="0"/>
              <a:t>anbefaler at hæve prisen, for at færre børn og unge begynder at ryge.  Gennemsnitspris for tobak i Europæiske lande. </a:t>
            </a:r>
            <a:endParaRPr lang="da-DK" sz="4800" dirty="0"/>
          </a:p>
          <a:p>
            <a:r>
              <a:rPr lang="da-DK" sz="4800" dirty="0"/>
              <a:t>Norge: 90 kr.   – </a:t>
            </a:r>
            <a:r>
              <a:rPr lang="da-DK" sz="4800" b="1" dirty="0"/>
              <a:t>Kun 3 %</a:t>
            </a:r>
            <a:r>
              <a:rPr lang="da-DK" sz="4800" dirty="0"/>
              <a:t> af unge mellem 16 og 24 ryger</a:t>
            </a:r>
          </a:p>
          <a:p>
            <a:r>
              <a:rPr lang="da-DK" sz="4800" dirty="0"/>
              <a:t>Island: 80 kr. </a:t>
            </a:r>
          </a:p>
          <a:p>
            <a:r>
              <a:rPr lang="da-DK" sz="4800" dirty="0"/>
              <a:t>Irland: 72 kr. </a:t>
            </a:r>
          </a:p>
          <a:p>
            <a:r>
              <a:rPr lang="da-DK" sz="4800" dirty="0"/>
              <a:t>Storbritannien: 70 kr.</a:t>
            </a:r>
          </a:p>
          <a:p>
            <a:r>
              <a:rPr lang="da-DK" sz="4800" dirty="0"/>
              <a:t>Schweiz: 55 kr. </a:t>
            </a:r>
          </a:p>
          <a:p>
            <a:r>
              <a:rPr lang="da-DK" sz="4800" dirty="0"/>
              <a:t>Frankrig og Holland: 45 kr. </a:t>
            </a:r>
          </a:p>
          <a:p>
            <a:r>
              <a:rPr lang="da-DK" sz="4800" b="1" dirty="0"/>
              <a:t>Danmark: 40 kr. - 15 %</a:t>
            </a:r>
            <a:r>
              <a:rPr lang="da-DK" sz="4800" dirty="0"/>
              <a:t> af unge mellem 16 og 24 ryger</a:t>
            </a:r>
          </a:p>
          <a:p>
            <a:r>
              <a:rPr lang="da-DK" sz="4800" dirty="0"/>
              <a:t>Tyskland og  Sverige : 37 </a:t>
            </a:r>
            <a:r>
              <a:rPr lang="da-DK" sz="4800" dirty="0" err="1"/>
              <a:t>kr</a:t>
            </a:r>
            <a:endParaRPr lang="da-DK" sz="4800" dirty="0"/>
          </a:p>
          <a:p>
            <a:r>
              <a:rPr lang="da-DK" sz="4800" dirty="0" smtClean="0"/>
              <a:t>Du </a:t>
            </a:r>
            <a:r>
              <a:rPr lang="da-DK" sz="4800" dirty="0"/>
              <a:t>bliver dum, grim og fattig af at ryge.  Dum, da rygere har markant større problemer med hukommelsen og indlæringen end ikke-rygeren. Desuden er det ikke-rygeren, der får jobbet fremfor rygeren, da rygning anses for lavstatus. </a:t>
            </a:r>
          </a:p>
          <a:p>
            <a:r>
              <a:rPr lang="da-DK" sz="4800" b="1" dirty="0"/>
              <a:t>Økonomi</a:t>
            </a:r>
            <a:r>
              <a:rPr lang="da-DK" sz="4000" dirty="0" smtClean="0"/>
              <a:t>: </a:t>
            </a:r>
            <a:r>
              <a:rPr lang="da-DK" sz="4000" b="1" u="sng" dirty="0" smtClean="0">
                <a:hlinkClick r:id="rId3"/>
              </a:rPr>
              <a:t>http</a:t>
            </a:r>
            <a:r>
              <a:rPr lang="da-DK" sz="4000" b="1" u="sng" dirty="0">
                <a:hlinkClick r:id="rId3"/>
              </a:rPr>
              <a:t>://www.snakomtobak.dk/her-kan-du-sammen-med-dit-barn-lave-tests-og-quizzer-om-rygning/</a:t>
            </a:r>
            <a:endParaRPr lang="da-DK" sz="4000" dirty="0"/>
          </a:p>
          <a:p>
            <a:endParaRPr lang="da-DK" dirty="0"/>
          </a:p>
        </p:txBody>
      </p:sp>
    </p:spTree>
    <p:extLst>
      <p:ext uri="{BB962C8B-B14F-4D97-AF65-F5344CB8AC3E}">
        <p14:creationId xmlns:p14="http://schemas.microsoft.com/office/powerpoint/2010/main" val="724852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E-cigaret/damper + e-juice/e-væske</a:t>
            </a:r>
            <a:endParaRPr lang="da-DK" b="1" dirty="0"/>
          </a:p>
        </p:txBody>
      </p:sp>
      <p:pic>
        <p:nvPicPr>
          <p:cNvPr id="4" name="Pladsholder til indhold 3" descr="Billedresultat for EL CIGARET">
            <a:hlinkClick r:id="rId2"/>
          </p:cNvPr>
          <p:cNvPicPr>
            <a:picLocks noGrp="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010653" y="2416969"/>
            <a:ext cx="4981073" cy="3324225"/>
          </a:xfrm>
          <a:prstGeom prst="rect">
            <a:avLst/>
          </a:prstGeom>
          <a:noFill/>
          <a:ln>
            <a:noFill/>
          </a:ln>
        </p:spPr>
      </p:pic>
      <p:pic>
        <p:nvPicPr>
          <p:cNvPr id="5" name="Billede 4" descr="C:\Users\helbme\Desktop\e-juice-flaske-silicon-case-til-30ml.jpg"/>
          <p:cNvPicPr/>
          <p:nvPr/>
        </p:nvPicPr>
        <p:blipFill>
          <a:blip r:embed="rId4">
            <a:extLst>
              <a:ext uri="{28A0092B-C50C-407E-A947-70E740481C1C}">
                <a14:useLocalDpi xmlns:a14="http://schemas.microsoft.com/office/drawing/2010/main" val="0"/>
              </a:ext>
            </a:extLst>
          </a:blip>
          <a:srcRect/>
          <a:stretch>
            <a:fillRect/>
          </a:stretch>
        </p:blipFill>
        <p:spPr bwMode="auto">
          <a:xfrm>
            <a:off x="6688555" y="2416969"/>
            <a:ext cx="4229100" cy="4229100"/>
          </a:xfrm>
          <a:prstGeom prst="rect">
            <a:avLst/>
          </a:prstGeom>
          <a:noFill/>
          <a:ln>
            <a:noFill/>
          </a:ln>
        </p:spPr>
      </p:pic>
    </p:spTree>
    <p:extLst>
      <p:ext uri="{BB962C8B-B14F-4D97-AF65-F5344CB8AC3E}">
        <p14:creationId xmlns:p14="http://schemas.microsoft.com/office/powerpoint/2010/main" val="3398105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I DAMPENDE er der </a:t>
            </a:r>
            <a:r>
              <a:rPr lang="da-DK" b="1" dirty="0" smtClean="0"/>
              <a:t>fundet</a:t>
            </a:r>
            <a:r>
              <a:rPr lang="da-DK" dirty="0"/>
              <a:t/>
            </a:r>
            <a:br>
              <a:rPr lang="da-DK" dirty="0"/>
            </a:br>
            <a:endParaRPr lang="da-DK" dirty="0"/>
          </a:p>
        </p:txBody>
      </p:sp>
      <p:sp>
        <p:nvSpPr>
          <p:cNvPr id="3" name="Pladsholder til indhold 2"/>
          <p:cNvSpPr>
            <a:spLocks noGrp="1"/>
          </p:cNvSpPr>
          <p:nvPr>
            <p:ph sz="quarter" idx="13"/>
          </p:nvPr>
        </p:nvSpPr>
        <p:spPr/>
        <p:txBody>
          <a:bodyPr>
            <a:normAutofit fontScale="92500" lnSpcReduction="10000"/>
          </a:bodyPr>
          <a:lstStyle/>
          <a:p>
            <a:pPr lvl="0"/>
            <a:r>
              <a:rPr lang="da-DK" b="1" dirty="0" smtClean="0"/>
              <a:t>Formaldehyd</a:t>
            </a:r>
            <a:endParaRPr lang="da-DK" dirty="0"/>
          </a:p>
          <a:p>
            <a:pPr lvl="0"/>
            <a:r>
              <a:rPr lang="da-DK" b="1" dirty="0"/>
              <a:t>K</a:t>
            </a:r>
            <a:r>
              <a:rPr lang="da-DK" b="1" dirty="0" smtClean="0"/>
              <a:t>admium, NIKKEL og andre tungmetaller som er </a:t>
            </a:r>
            <a:r>
              <a:rPr lang="da-DK" b="1" dirty="0"/>
              <a:t>kræftfremkaldende, </a:t>
            </a:r>
            <a:endParaRPr lang="da-DK" dirty="0"/>
          </a:p>
          <a:p>
            <a:pPr lvl="0"/>
            <a:r>
              <a:rPr lang="da-DK" b="1" dirty="0"/>
              <a:t>Acetone, som bruges som neglelakfjerner</a:t>
            </a:r>
            <a:endParaRPr lang="da-DK" dirty="0"/>
          </a:p>
          <a:p>
            <a:pPr lvl="0"/>
            <a:r>
              <a:rPr lang="da-DK" b="1" dirty="0" err="1"/>
              <a:t>Dietylenglycol</a:t>
            </a:r>
            <a:r>
              <a:rPr lang="da-DK" b="1" dirty="0"/>
              <a:t>, som er en del af kølervæske</a:t>
            </a:r>
            <a:endParaRPr lang="da-DK" dirty="0"/>
          </a:p>
          <a:p>
            <a:r>
              <a:rPr lang="da-DK" b="1" dirty="0"/>
              <a:t>Ved håndtering af væsken anbefales </a:t>
            </a:r>
            <a:r>
              <a:rPr lang="da-DK" b="1" dirty="0" smtClean="0"/>
              <a:t>det at bruge </a:t>
            </a:r>
            <a:r>
              <a:rPr lang="da-DK" b="1" dirty="0"/>
              <a:t>handsker, da der er opstået skader på hud, øjne og slimhinder</a:t>
            </a:r>
            <a:endParaRPr lang="da-DK" dirty="0"/>
          </a:p>
          <a:p>
            <a:r>
              <a:rPr lang="da-DK" b="1" dirty="0"/>
              <a:t>At drikke væsken med nikotin </a:t>
            </a:r>
            <a:r>
              <a:rPr lang="da-DK" b="1" dirty="0" smtClean="0"/>
              <a:t>giver alvorlig forgiftning og kan være dødelig </a:t>
            </a:r>
            <a:r>
              <a:rPr lang="da-DK" b="1" dirty="0"/>
              <a:t>( 2 ml). </a:t>
            </a:r>
            <a:endParaRPr lang="da-DK" dirty="0"/>
          </a:p>
          <a:p>
            <a:pPr marL="0" indent="0">
              <a:buNone/>
            </a:pPr>
            <a:endParaRPr lang="da-DK" dirty="0"/>
          </a:p>
          <a:p>
            <a:endParaRPr lang="da-DK" dirty="0"/>
          </a:p>
        </p:txBody>
      </p:sp>
    </p:spTree>
    <p:extLst>
      <p:ext uri="{BB962C8B-B14F-4D97-AF65-F5344CB8AC3E}">
        <p14:creationId xmlns:p14="http://schemas.microsoft.com/office/powerpoint/2010/main" val="2589054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b="1" dirty="0"/>
              <a:t>GEVINSTER VED RYGESTOP TIME FOR TIME/ ÅR FOR ÅR</a:t>
            </a:r>
            <a:r>
              <a:rPr lang="da-DK" dirty="0"/>
              <a:t/>
            </a:r>
            <a:br>
              <a:rPr lang="da-DK" dirty="0"/>
            </a:br>
            <a:endParaRPr lang="da-DK" dirty="0"/>
          </a:p>
        </p:txBody>
      </p:sp>
      <p:sp>
        <p:nvSpPr>
          <p:cNvPr id="3" name="Pladsholder til indhold 2"/>
          <p:cNvSpPr>
            <a:spLocks noGrp="1"/>
          </p:cNvSpPr>
          <p:nvPr>
            <p:ph sz="quarter" idx="13"/>
          </p:nvPr>
        </p:nvSpPr>
        <p:spPr/>
        <p:txBody>
          <a:bodyPr>
            <a:normAutofit fontScale="25000" lnSpcReduction="20000"/>
          </a:bodyPr>
          <a:lstStyle/>
          <a:p>
            <a:r>
              <a:rPr lang="da-DK" sz="4800" b="1" dirty="0"/>
              <a:t>2 minutter efter din sidste cigaret stopper du med at forurene luften omkring dig. </a:t>
            </a:r>
            <a:endParaRPr lang="da-DK" sz="4800" dirty="0"/>
          </a:p>
          <a:p>
            <a:r>
              <a:rPr lang="da-DK" sz="4800" b="1" dirty="0"/>
              <a:t>20 minutter efter din sidste cigaret normaliseres dit blodtryk og puls, og blodcirkulationen øges.</a:t>
            </a:r>
            <a:endParaRPr lang="da-DK" sz="4800" dirty="0"/>
          </a:p>
          <a:p>
            <a:r>
              <a:rPr lang="da-DK" sz="4800" b="1" dirty="0"/>
              <a:t>Efter 8 timer halveres mængden af kulilte i blodet og din kondition forbedres.</a:t>
            </a:r>
            <a:endParaRPr lang="da-DK" sz="4800" dirty="0"/>
          </a:p>
          <a:p>
            <a:r>
              <a:rPr lang="da-DK" sz="4800" b="1" dirty="0"/>
              <a:t>Efter 24 timer er risikoen for blodprop i hjertet blevet mindre og der er mere blod i huden og dermed varmere fingre og tæer.</a:t>
            </a:r>
            <a:endParaRPr lang="da-DK" sz="4800" dirty="0"/>
          </a:p>
          <a:p>
            <a:r>
              <a:rPr lang="da-DK" sz="4800" b="1" dirty="0"/>
              <a:t>Efter 48 timer er kulilten i blodet væk. Din lugt- og smagssans vil begynde at blive normal. </a:t>
            </a:r>
            <a:endParaRPr lang="da-DK" sz="4800" dirty="0"/>
          </a:p>
          <a:p>
            <a:r>
              <a:rPr lang="da-DK" sz="4800" b="1" dirty="0"/>
              <a:t>Efter 4 uger vil hoste og åndenød forsvinde og dine lunger vil være bedre til at bekæmpe infektioner.</a:t>
            </a:r>
            <a:endParaRPr lang="da-DK" sz="4800" dirty="0"/>
          </a:p>
          <a:p>
            <a:r>
              <a:rPr lang="da-DK" sz="4800" b="1" dirty="0"/>
              <a:t>Efter 1 år er risikoen for hjertesygdomme halveret og frugtbarheden større og </a:t>
            </a:r>
            <a:r>
              <a:rPr lang="da-DK" sz="4800" b="1" dirty="0">
                <a:solidFill>
                  <a:srgbClr val="FF0000"/>
                </a:solidFill>
              </a:rPr>
              <a:t>du kan nemmere ” få den op at stå” </a:t>
            </a:r>
            <a:r>
              <a:rPr lang="da-DK" sz="4800" b="1" dirty="0" smtClean="0">
                <a:solidFill>
                  <a:srgbClr val="FF0000"/>
                </a:solidFill>
              </a:rPr>
              <a:t>!</a:t>
            </a:r>
          </a:p>
          <a:p>
            <a:r>
              <a:rPr lang="da-DK" sz="4800" b="1" dirty="0" smtClean="0"/>
              <a:t>Du sover bedre om natten</a:t>
            </a:r>
            <a:endParaRPr lang="da-DK" sz="4800" dirty="0"/>
          </a:p>
          <a:p>
            <a:r>
              <a:rPr lang="da-DK" sz="4800" b="1" dirty="0"/>
              <a:t>Efter 2 år er risiko for svær lungebetændelse og influenza det samme som ikke-rygere.</a:t>
            </a:r>
            <a:endParaRPr lang="da-DK" sz="4800" dirty="0"/>
          </a:p>
          <a:p>
            <a:r>
              <a:rPr lang="da-DK" sz="4800" b="1" dirty="0"/>
              <a:t>Efter 5 år er risikoen for en hjertekarsygdom næsten den samme, som for en ikke-ryger.</a:t>
            </a:r>
            <a:endParaRPr lang="da-DK" sz="4800" dirty="0"/>
          </a:p>
          <a:p>
            <a:r>
              <a:rPr lang="da-DK" sz="4800" b="1" dirty="0"/>
              <a:t>Efter 10 år vil risikoen for lungekræft være faldet med 50 %.</a:t>
            </a:r>
            <a:endParaRPr lang="da-DK" sz="4800" dirty="0"/>
          </a:p>
          <a:p>
            <a:r>
              <a:rPr lang="da-DK" sz="4800" b="1" dirty="0" smtClean="0"/>
              <a:t>Efter </a:t>
            </a:r>
            <a:r>
              <a:rPr lang="da-DK" sz="4800" b="1" dirty="0"/>
              <a:t>15 år vil risikoen for at få lungekræft være næsten den samme, som for </a:t>
            </a:r>
            <a:r>
              <a:rPr lang="da-DK" sz="4800" b="1" dirty="0" smtClean="0"/>
              <a:t>En </a:t>
            </a:r>
            <a:r>
              <a:rPr lang="da-DK" sz="4800" b="1" dirty="0"/>
              <a:t>ikke-ryger</a:t>
            </a:r>
            <a:r>
              <a:rPr lang="da-DK" sz="4800" b="1" dirty="0" smtClean="0"/>
              <a:t>.</a:t>
            </a:r>
            <a:endParaRPr lang="da-DK" sz="4800" dirty="0"/>
          </a:p>
          <a:p>
            <a:r>
              <a:rPr lang="da-DK" sz="4800" b="1" dirty="0" smtClean="0"/>
              <a:t>Du </a:t>
            </a:r>
            <a:r>
              <a:rPr lang="da-DK" sz="4800" b="1" dirty="0"/>
              <a:t>ender med at blive højere som ikke-ryger</a:t>
            </a:r>
            <a:endParaRPr lang="da-DK" sz="4800" dirty="0"/>
          </a:p>
          <a:p>
            <a:pPr marL="0" indent="0">
              <a:buNone/>
            </a:pPr>
            <a:r>
              <a:rPr lang="da-DK" b="1" dirty="0"/>
              <a:t> </a:t>
            </a:r>
            <a:endParaRPr lang="da-DK" dirty="0"/>
          </a:p>
          <a:p>
            <a:endParaRPr lang="da-DK" dirty="0"/>
          </a:p>
        </p:txBody>
      </p:sp>
    </p:spTree>
    <p:extLst>
      <p:ext uri="{BB962C8B-B14F-4D97-AF65-F5344CB8AC3E}">
        <p14:creationId xmlns:p14="http://schemas.microsoft.com/office/powerpoint/2010/main" val="931060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Dråbe">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TM04033925[[fn=Dråbe]]</Template>
  <TotalTime>662</TotalTime>
  <Words>1400</Words>
  <Application>Microsoft Office PowerPoint</Application>
  <PresentationFormat>Widescreen</PresentationFormat>
  <Paragraphs>201</Paragraphs>
  <Slides>30</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30</vt:i4>
      </vt:variant>
    </vt:vector>
  </HeadingPairs>
  <TitlesOfParts>
    <vt:vector size="36" baseType="lpstr">
      <vt:lpstr>Arial</vt:lpstr>
      <vt:lpstr>HelveticaNeueLTStd-Lt</vt:lpstr>
      <vt:lpstr>Times New Roman</vt:lpstr>
      <vt:lpstr>Tw Cen MT</vt:lpstr>
      <vt:lpstr>Verdana</vt:lpstr>
      <vt:lpstr>Dråbe</vt:lpstr>
      <vt:lpstr>Forebyggelse af Rygestart og andre rusmidler</vt:lpstr>
      <vt:lpstr>  </vt:lpstr>
      <vt:lpstr>Ulemper ved rygning</vt:lpstr>
      <vt:lpstr>Hvem  ryger Stadigvæk ?</vt:lpstr>
      <vt:lpstr>Klamme billeder http://www.snakomtobak.dk/her-kan-du-sammen-med-dit-barn-lave-tests-og-quizzer-om-rygning/raedselskabinettet/ There is a hole in my neck https://www.youtube.com/watch?v=dQIbIpjWEmc  </vt:lpstr>
      <vt:lpstr>  Hvorfor ryger drenge ?  https://www.youtube.com/watch?v=5NNnI-JuB9k </vt:lpstr>
      <vt:lpstr>E-cigaret/damper + e-juice/e-væske</vt:lpstr>
      <vt:lpstr>I DAMPENDE er der fundet </vt:lpstr>
      <vt:lpstr>GEVINSTER VED RYGESTOP TIME FOR TIME/ ÅR FOR ÅR </vt:lpstr>
      <vt:lpstr>Røgfri fremtid   https://www.youtube.com/watch?v=BzUpkufR_3c </vt:lpstr>
      <vt:lpstr>DE FIRE HJØRNER, MADS OG MONOPOLET   </vt:lpstr>
      <vt:lpstr>Fire svarmuligheder</vt:lpstr>
      <vt:lpstr>  SNUS/tyggetobak  </vt:lpstr>
      <vt:lpstr>Pr. 1.1.2016 er snus blevet ulovligt, men sælges alligevel i mange kiosker. </vt:lpstr>
      <vt:lpstr>Billeder af tandkød efter snusbrug </vt:lpstr>
      <vt:lpstr>Snus indeholder bl.a. </vt:lpstr>
      <vt:lpstr>PowerPoint-præsentation</vt:lpstr>
      <vt:lpstr>Der er 100 millioner på verdensplan der ryger vandpibe/e-vandpibe.   </vt:lpstr>
      <vt:lpstr>Hyppigst unge i 15-19 års alderen/set ned til 13 år. Salget steget voldsomt siden 2002. Forældre sidestiller det IKKE med at ryge tobak.  </vt:lpstr>
      <vt:lpstr>Miljø og FN’s verdensmål Farvel til tobak er helt afgørende for at nå disse mål!</vt:lpstr>
      <vt:lpstr>PowerPoint-præsentation</vt:lpstr>
      <vt:lpstr>2/3 af børn der arbejder i tobaksplantager dør før de er fyldt 18 år</vt:lpstr>
      <vt:lpstr>Rusmidlet lattergas </vt:lpstr>
      <vt:lpstr>Det er jo ikke nogen god idé at have en hjerne som en 80-årig, når man kun er 18 år. </vt:lpstr>
      <vt:lpstr>Lattergassen dræner hjernen for ilt, hvilket kan medføre svære hjerneskader.  En patron kan tage livet af et par stykker. </vt:lpstr>
      <vt:lpstr>Hjernen skrumper hvis du ryger hash </vt:lpstr>
      <vt:lpstr>PowerPoint-præsentation</vt:lpstr>
      <vt:lpstr>Ifølge dansk lovgivning er det:  </vt:lpstr>
      <vt:lpstr>Cannabis olie</vt:lpstr>
      <vt:lpstr>Tak for i dag.</vt:lpstr>
    </vt:vector>
  </TitlesOfParts>
  <Company>Slagelse 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Forebyggelse af Rygestart</dc:title>
  <dc:creator>Helle Bagge</dc:creator>
  <cp:lastModifiedBy>Helle Bagge</cp:lastModifiedBy>
  <cp:revision>96</cp:revision>
  <dcterms:created xsi:type="dcterms:W3CDTF">2019-07-02T12:09:41Z</dcterms:created>
  <dcterms:modified xsi:type="dcterms:W3CDTF">2020-08-24T10:47:18Z</dcterms:modified>
</cp:coreProperties>
</file>